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68" r:id="rId6"/>
    <p:sldId id="273" r:id="rId7"/>
    <p:sldId id="275" r:id="rId8"/>
    <p:sldId id="274" r:id="rId9"/>
    <p:sldId id="258" r:id="rId10"/>
    <p:sldId id="271" r:id="rId11"/>
    <p:sldId id="272" r:id="rId12"/>
    <p:sldId id="259" r:id="rId13"/>
    <p:sldId id="260" r:id="rId14"/>
    <p:sldId id="263" r:id="rId15"/>
    <p:sldId id="267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4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88BE5-677A-448D-AF34-0F8EF408642C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3A6D9-B2D8-470E-BBEB-726475D34D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02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3A6D9-B2D8-470E-BBEB-726475D34D3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82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141A-3EE1-4248-84B4-06785A021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F8BCA-1269-48B7-80AE-A5E37193A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8B806-F5BD-4B23-822B-F39E5828D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C0676-E746-45C5-BB18-0199D104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18FFE-6D1A-466D-A739-9B92BE23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26E677-85CE-4F8A-A97F-CDE1FC53594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545" y="236574"/>
            <a:ext cx="1839655" cy="67302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3F3E07C7-1DD4-49BA-8732-066BBDE5A7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7863"/>
            <a:ext cx="1839655" cy="81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11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38DC-0F79-4536-980F-2BDD5EF6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F8F44-5E1F-4AE4-A196-A47BD0D78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3B12-1847-4C6D-9758-8BCDCA78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EEDE5-0429-4BE3-9AC2-D903CE23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C4D5B-62B4-4298-9C7F-1AF94211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57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AEA9F-E434-45D1-8C6A-0EAC37A96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D55B1-0DE9-4BAC-92DA-A80BA14B0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AE56-773E-456D-BD44-E388ECAE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819CA-163F-4A75-8C46-DFF8F06C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FB8E9-3123-45D4-BD3F-25B02D5E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07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CB1E6-9E95-47A4-B415-2007E8509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1B5E-30DE-4510-9AAE-34DA9849C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013850-91AD-4BE2-80C7-4A31E436DEB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119" y="6053174"/>
            <a:ext cx="1695681" cy="67302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4C36BE36-8014-4442-87C2-1C215A85F3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40332"/>
            <a:ext cx="1470891" cy="64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3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EB31-61D4-4D93-BC0E-F3D73050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9B579-ECFA-47B2-9A1A-D884E4F58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2CBEB-5B6E-45A6-A6C9-2EAD3CE5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6940-F7E1-4882-8D32-BB15AFC1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FDE27-3AFA-4D6E-A726-53356306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77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F485-8C89-448F-8FBD-C1EE0504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1640-34AA-4044-96D7-912523F40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6E7B9-CFE8-44C8-A357-EC2C88E3B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50100-9F05-4018-ABAB-1477B013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C4169-D0BD-47D5-BF24-F7E3E8B4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49A9C-37A6-4C5E-9820-D40D9A2D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886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E9AB-C762-4213-8412-5D251B81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5A1DB-41DC-4457-9BC4-EFE641E99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8474D-D23D-459A-83B4-593A73F15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16E2E-60D2-45A3-96A4-FEAD03D1C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8ACFA-E1E7-40F8-B903-02A970DE1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6FB74-54A5-4EF7-B461-8FF8BBF7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3D03B-7D37-487C-830F-425EB688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50FD17-2123-48A1-BE4E-B19BAA33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7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F628-C0A7-4C05-8C06-5B8C924C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BB7DD-D8CC-4F62-A1D8-31461938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4F443-C85C-41D1-B7E8-DBE45177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B39F5-C878-4B04-8C7E-EF4CE654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280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F7804-9152-4771-9D30-D187406B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C296D-E3B5-4D75-91CF-7C2282BB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D6108-7F91-419A-9272-10578B9D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218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DB21-AD36-4D02-ADCF-5ECB9EBD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1875A-EB7B-481B-99EA-6A6A08C37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119E3-326E-461D-AE4E-12A210BF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68CFA-65DC-4C81-97B8-59B512E7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D7191-EABB-449D-B04E-2A6D3D12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B0535-C380-4B77-AC6E-9623DBA0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41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D1EFC-E2C3-4170-9D1D-3207C99E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FFF84E-E6C4-4F9F-AFA6-88153C4B4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68F02-AFFF-44C4-A97C-5503BA976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DF22B-B71F-4F07-8261-0235173A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B654F-3930-4ACF-A037-AEC71548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C6A88-CCAC-4712-B12D-17F41CC8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48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D1406-38A3-44CB-8A8B-96CF4B8E1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FCE-AFCF-430E-ADCA-DA2E500CC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73877-2FF3-48E2-8E9A-721A7CECD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B96A-8F76-4444-8520-200E4CB526A7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E64BA-0886-4BD7-989C-57E1953F2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9C660-08FA-4C3B-91A6-CEEE0CE76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FE43-3A27-4388-BF37-299FE18F91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7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port.nsw.gov.au/clubs/rysso/governan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ort.nsw.gov.au/clubs/rysso/governanc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exsportiva@icloud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port.nsw.gov.au/clubs/rysso/governa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t.nsw.gov.au/video-library/professional-development-webinars-directors-and-managers-ssos" TargetMode="External"/><Relationship Id="rId2" Type="http://schemas.openxmlformats.org/officeDocument/2006/relationships/hyperlink" Target="https://www.sport.nsw.gov.au/clubs/rysso/riskmanagement/crisis-management-and-sport-business-recovery-resour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ort.nsw.gov.au/clubs/rysso/governan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5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4A6550-D23C-4B37-988D-89DB816A7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5165" y="2906940"/>
            <a:ext cx="4036334" cy="2387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000" dirty="0"/>
              <a:t>Sport Governance Capability Framework</a:t>
            </a:r>
            <a:endParaRPr lang="en-AU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56AFB-971B-4285-BDBF-D2505C279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5167" y="915887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en-AU" sz="2800" b="1" dirty="0">
                <a:solidFill>
                  <a:srgbClr val="00B0F0"/>
                </a:solidFill>
              </a:rPr>
              <a:t>WEBINAR SERIES</a:t>
            </a:r>
          </a:p>
          <a:p>
            <a:pPr algn="l"/>
            <a:r>
              <a:rPr lang="en-AU" sz="2800" b="1" dirty="0">
                <a:solidFill>
                  <a:srgbClr val="00B0F0"/>
                </a:solidFill>
              </a:rPr>
              <a:t>NSW OFFICE OF SPORT</a:t>
            </a:r>
          </a:p>
          <a:p>
            <a:pPr algn="l"/>
            <a:endParaRPr lang="en-AU" sz="2800" dirty="0"/>
          </a:p>
        </p:txBody>
      </p:sp>
      <p:sp>
        <p:nvSpPr>
          <p:cNvPr id="65" name="Rectangle 5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5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DED4188C-787C-4D32-902B-AC89092A890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28940" b="24647"/>
          <a:stretch/>
        </p:blipFill>
        <p:spPr bwMode="auto">
          <a:xfrm>
            <a:off x="733507" y="666729"/>
            <a:ext cx="5536001" cy="4118632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69" name="Group 5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1" name="Rectangle 5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4B35393-A03A-426B-84F4-570EB6F5C12B}"/>
              </a:ext>
            </a:extLst>
          </p:cNvPr>
          <p:cNvSpPr txBox="1"/>
          <p:nvPr/>
        </p:nvSpPr>
        <p:spPr>
          <a:xfrm>
            <a:off x="733507" y="4897120"/>
            <a:ext cx="5536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dirty="0">
                <a:solidFill>
                  <a:srgbClr val="00B0F0"/>
                </a:solidFill>
              </a:rPr>
              <a:t>Presented by: Ian Fullagar, Lex </a:t>
            </a:r>
            <a:r>
              <a:rPr lang="en-AU" sz="2300" b="1" dirty="0" err="1">
                <a:solidFill>
                  <a:srgbClr val="00B0F0"/>
                </a:solidFill>
              </a:rPr>
              <a:t>Sportiva</a:t>
            </a:r>
            <a:endParaRPr lang="en-AU" sz="2300" b="1" dirty="0">
              <a:solidFill>
                <a:srgbClr val="00B0F0"/>
              </a:solidFill>
            </a:endParaRPr>
          </a:p>
          <a:p>
            <a:r>
              <a:rPr lang="en-AU" sz="2300" b="1" dirty="0">
                <a:solidFill>
                  <a:srgbClr val="00B0F0"/>
                </a:solidFill>
              </a:rPr>
              <a:t>14 April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4F4156-3E14-4757-9DA5-A9295CA59F3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119" y="6053174"/>
            <a:ext cx="1695681" cy="67302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DB64F79E-77A1-4A1E-BA28-6488E18C1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709" y="6024137"/>
            <a:ext cx="1470891" cy="64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39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AAB3-3D0E-4BD6-8D12-5D38DB48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Sport Governance Capability Framework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F7B52-28F8-48D2-A097-E6F5DC29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Sport Australia 2020 Sport Governance Principles</a:t>
            </a:r>
          </a:p>
          <a:p>
            <a:pPr lvl="1"/>
            <a:r>
              <a:rPr lang="en-AU" dirty="0"/>
              <a:t>Principle 1: values-driven culture and behaviours</a:t>
            </a:r>
          </a:p>
          <a:p>
            <a:pPr lvl="1"/>
            <a:r>
              <a:rPr lang="en-AU" dirty="0"/>
              <a:t>Principle 2: aligned sport through collaborative governance</a:t>
            </a:r>
          </a:p>
          <a:p>
            <a:pPr lvl="1"/>
            <a:r>
              <a:rPr lang="en-AU" dirty="0"/>
              <a:t>Principle 3: a clear vision that informs strategy</a:t>
            </a:r>
          </a:p>
          <a:p>
            <a:pPr lvl="1"/>
            <a:r>
              <a:rPr lang="en-AU" dirty="0"/>
              <a:t>Principle 4: a diverse board to enable considered decision-making</a:t>
            </a:r>
          </a:p>
          <a:p>
            <a:pPr lvl="1"/>
            <a:r>
              <a:rPr lang="en-AU" dirty="0"/>
              <a:t>Principle 5: documents that outline duties, powers, roles and responsibilities</a:t>
            </a:r>
          </a:p>
          <a:p>
            <a:pPr lvl="1"/>
            <a:r>
              <a:rPr lang="en-AU" dirty="0"/>
              <a:t>Principle 6: board processes which ensure accountability and transparency</a:t>
            </a:r>
          </a:p>
          <a:p>
            <a:pPr lvl="1"/>
            <a:r>
              <a:rPr lang="en-AU" dirty="0"/>
              <a:t>Principle 7: systems which protects the organisation</a:t>
            </a:r>
          </a:p>
          <a:p>
            <a:pPr lvl="1"/>
            <a:r>
              <a:rPr lang="en-AU" dirty="0"/>
              <a:t>Principle 8: systems for ensuring integrity</a:t>
            </a:r>
          </a:p>
          <a:p>
            <a:pPr lvl="1"/>
            <a:r>
              <a:rPr lang="en-AU" dirty="0"/>
              <a:t>Principle 9: systems of internal review to foster continuous improvement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299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AAB3-3D0E-4BD6-8D12-5D38DB48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Sport Governance Capability Framework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F7B52-28F8-48D2-A097-E6F5DC29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Why is Sport different?</a:t>
            </a:r>
          </a:p>
          <a:p>
            <a:pPr lvl="1"/>
            <a:r>
              <a:rPr lang="en-AU" dirty="0"/>
              <a:t>Unique structures</a:t>
            </a:r>
          </a:p>
          <a:p>
            <a:pPr lvl="1"/>
            <a:r>
              <a:rPr lang="en-AU" dirty="0"/>
              <a:t>History, culture and tradition</a:t>
            </a:r>
          </a:p>
          <a:p>
            <a:pPr lvl="1"/>
            <a:r>
              <a:rPr lang="en-AU" dirty="0"/>
              <a:t>Passion</a:t>
            </a:r>
          </a:p>
          <a:p>
            <a:pPr lvl="1"/>
            <a:r>
              <a:rPr lang="en-AU" dirty="0"/>
              <a:t>Variety of purposes</a:t>
            </a:r>
          </a:p>
          <a:p>
            <a:endParaRPr lang="en-AU" dirty="0"/>
          </a:p>
          <a:p>
            <a:r>
              <a:rPr lang="en-AU" dirty="0">
                <a:solidFill>
                  <a:srgbClr val="FF0000"/>
                </a:solidFill>
              </a:rPr>
              <a:t>The Framework seeks to recognise these differences and allow Sports to apply the Principles to each Sport’s context.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1337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54AD-DE1F-4223-AE20-0CDA4E7F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DB44E-461A-42DE-983A-363740C64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2020 Principles: “principle” focused </a:t>
            </a:r>
            <a:r>
              <a:rPr lang="en-AU" dirty="0" err="1"/>
              <a:t>cf</a:t>
            </a:r>
            <a:r>
              <a:rPr lang="en-AU" dirty="0"/>
              <a:t> with practice </a:t>
            </a:r>
          </a:p>
          <a:p>
            <a:pPr marL="0" indent="0">
              <a:buNone/>
            </a:pPr>
            <a:r>
              <a:rPr lang="en-AU" dirty="0"/>
              <a:t>focused</a:t>
            </a:r>
          </a:p>
          <a:p>
            <a:r>
              <a:rPr lang="en-AU" dirty="0"/>
              <a:t>The </a:t>
            </a:r>
            <a:r>
              <a:rPr lang="en-US" dirty="0"/>
              <a:t>Framework</a:t>
            </a:r>
            <a:r>
              <a:rPr lang="en-AU" dirty="0"/>
              <a:t>:</a:t>
            </a:r>
          </a:p>
          <a:p>
            <a:pPr lvl="1"/>
            <a:r>
              <a:rPr lang="en-AU" dirty="0"/>
              <a:t>continues to capture the principles</a:t>
            </a:r>
          </a:p>
          <a:p>
            <a:pPr lvl="1"/>
            <a:r>
              <a:rPr lang="en-AU" dirty="0"/>
              <a:t>is case study based</a:t>
            </a:r>
          </a:p>
          <a:p>
            <a:pPr lvl="1"/>
            <a:r>
              <a:rPr lang="en-AU" dirty="0"/>
              <a:t>describes the broad capabilities required of volunteer directors in the Sport sector</a:t>
            </a:r>
          </a:p>
          <a:p>
            <a:pPr lvl="1"/>
            <a:r>
              <a:rPr lang="en-AU" dirty="0"/>
              <a:t>seeks to provide Sport directors with a common language for the knowledge and skills that are critical for the stewardship of a Sport</a:t>
            </a:r>
          </a:p>
          <a:p>
            <a:pPr lvl="1"/>
            <a:r>
              <a:rPr lang="en-AU" dirty="0"/>
              <a:t>includes knowledge and skills required for particular roles on a board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904B97D9-E481-4016-BD0D-F01BAA129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557" y="1390186"/>
            <a:ext cx="1873551" cy="251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60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2A49-FC0C-4E4A-ACCA-73BD49B2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ED0B0-3DA6-4AD2-9247-BA5C59CF7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in the Framework’s tool kit?</a:t>
            </a:r>
          </a:p>
          <a:p>
            <a:pPr lvl="1"/>
            <a:r>
              <a:rPr lang="en-AU" dirty="0"/>
              <a:t>Assist Sport directors members implement the</a:t>
            </a:r>
            <a:r>
              <a:rPr lang="en-US" dirty="0"/>
              <a:t> Framework</a:t>
            </a:r>
          </a:p>
          <a:p>
            <a:pPr lvl="1"/>
            <a:r>
              <a:rPr lang="en-AU" dirty="0"/>
              <a:t>Guidelines, templates, checklists and links</a:t>
            </a:r>
          </a:p>
          <a:p>
            <a:r>
              <a:rPr lang="en-AU" dirty="0"/>
              <a:t>Recommended and optional</a:t>
            </a:r>
          </a:p>
          <a:p>
            <a:pPr lvl="1"/>
            <a:r>
              <a:rPr lang="en-AU" dirty="0"/>
              <a:t>Constitution templates - https://</a:t>
            </a:r>
            <a:r>
              <a:rPr lang="en-AU" dirty="0" err="1"/>
              <a:t>www.sport.nsw.gov.au</a:t>
            </a:r>
            <a:r>
              <a:rPr lang="en-AU" dirty="0"/>
              <a:t>/clubs/</a:t>
            </a:r>
            <a:r>
              <a:rPr lang="en-AU" dirty="0" err="1"/>
              <a:t>rysso</a:t>
            </a:r>
            <a:r>
              <a:rPr lang="en-AU" dirty="0"/>
              <a:t>/governance/model-constitutions-templates</a:t>
            </a:r>
            <a:endParaRPr lang="en-AU" b="1" dirty="0"/>
          </a:p>
          <a:p>
            <a:pPr lvl="1"/>
            <a:r>
              <a:rPr lang="en-AU" dirty="0"/>
              <a:t>Board governance charter</a:t>
            </a:r>
          </a:p>
          <a:p>
            <a:pPr lvl="1"/>
            <a:r>
              <a:rPr lang="en-AU" dirty="0"/>
              <a:t>Board matrix (larger sports)</a:t>
            </a:r>
          </a:p>
          <a:p>
            <a:r>
              <a:rPr lang="en-AU" dirty="0">
                <a:solidFill>
                  <a:srgbClr val="FF0000"/>
                </a:solidFill>
              </a:rPr>
              <a:t>Remember: use what is relevant for your Sport!  It is not expected that a Sport adopt (or needs to adopt) every lesson and every template in the Framework!</a:t>
            </a:r>
          </a:p>
        </p:txBody>
      </p:sp>
    </p:spTree>
    <p:extLst>
      <p:ext uri="{BB962C8B-B14F-4D97-AF65-F5344CB8AC3E}">
        <p14:creationId xmlns:p14="http://schemas.microsoft.com/office/powerpoint/2010/main" val="993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A4C5-8EA8-49A2-A193-3A985A62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F181C-0E7D-4F4A-886D-44F191DD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Conclusions</a:t>
            </a:r>
          </a:p>
          <a:p>
            <a:pPr lvl="1"/>
            <a:r>
              <a:rPr lang="en-AU" dirty="0"/>
              <a:t>Sensitivity to the Sport’s environment</a:t>
            </a:r>
          </a:p>
          <a:p>
            <a:pPr lvl="1"/>
            <a:r>
              <a:rPr lang="en-AU" dirty="0"/>
              <a:t>Cohesion and identity within the Sport</a:t>
            </a:r>
          </a:p>
          <a:p>
            <a:pPr lvl="1"/>
            <a:r>
              <a:rPr lang="en-AU" dirty="0"/>
              <a:t>Build constructive relationships (internal and external)</a:t>
            </a:r>
          </a:p>
          <a:p>
            <a:pPr lvl="1"/>
            <a:r>
              <a:rPr lang="en-AU" dirty="0"/>
              <a:t>Conservative financial planning</a:t>
            </a:r>
          </a:p>
          <a:p>
            <a:r>
              <a:rPr lang="en-AU" dirty="0"/>
              <a:t>Govern, grow and evolve</a:t>
            </a:r>
          </a:p>
          <a:p>
            <a:pPr lvl="1"/>
            <a:r>
              <a:rPr lang="en-AU" dirty="0">
                <a:hlinkClick r:id="rId2"/>
              </a:rPr>
              <a:t>https://www.sport.nsw.gov.au/clubs/rysso/governance</a:t>
            </a:r>
            <a:endParaRPr lang="en-AU" dirty="0"/>
          </a:p>
          <a:p>
            <a:r>
              <a:rPr lang="en-US" dirty="0"/>
              <a:t>Seek assistance from </a:t>
            </a:r>
            <a:r>
              <a:rPr lang="en-US" dirty="0" err="1"/>
              <a:t>OoS</a:t>
            </a:r>
            <a:endParaRPr lang="en-US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2446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A4C5-8EA8-49A2-A193-3A985A62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Business Continuity and Recovery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F181C-0E7D-4F4A-886D-44F191DD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181008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F181C-0E7D-4F4A-886D-44F191DDD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53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Ian Fullagar</a:t>
            </a:r>
            <a:br>
              <a:rPr lang="en-US" dirty="0"/>
            </a:br>
            <a:r>
              <a:rPr lang="en-US" dirty="0"/>
              <a:t>Lex </a:t>
            </a:r>
            <a:r>
              <a:rPr lang="en-US" dirty="0" err="1"/>
              <a:t>Sportiva</a:t>
            </a:r>
            <a:br>
              <a:rPr lang="en-AU" dirty="0"/>
            </a:br>
            <a:r>
              <a:rPr lang="en-US" dirty="0"/>
              <a:t>M: 0428 082 087</a:t>
            </a:r>
            <a:br>
              <a:rPr lang="en-AU" dirty="0"/>
            </a:br>
            <a:r>
              <a:rPr lang="en-US" b="1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lexsportiva@icloud.com</a:t>
            </a:r>
            <a:endParaRPr lang="en-US" b="1" u="sng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br>
              <a:rPr lang="en-US" dirty="0"/>
            </a:br>
            <a:r>
              <a:rPr lang="en-US" sz="2000" i="1" dirty="0"/>
              <a:t>These notes contain comments of a general nature only and is not intended to be relied upon, not as a substitute for specific professional advice.  No responsibility can be accepted by Lex </a:t>
            </a:r>
            <a:r>
              <a:rPr lang="en-US" sz="2000" i="1" dirty="0" err="1"/>
              <a:t>Sportiva</a:t>
            </a:r>
            <a:r>
              <a:rPr lang="en-US" sz="2000" i="1" dirty="0"/>
              <a:t> or the authors for loss occasioned to any person doing anything as a result of any material in this publication.</a:t>
            </a:r>
            <a:br>
              <a:rPr lang="en-US" i="1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299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4081-E718-4DA0-A26F-8AD51F2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1A9B-3077-46EA-8CAD-CB6DF3F8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The Framework</a:t>
            </a:r>
          </a:p>
          <a:p>
            <a:pPr lvl="1"/>
            <a:r>
              <a:rPr lang="en-AU" dirty="0"/>
              <a:t>Context</a:t>
            </a:r>
          </a:p>
          <a:p>
            <a:pPr lvl="1"/>
            <a:r>
              <a:rPr lang="en-AU" dirty="0"/>
              <a:t>Rationale </a:t>
            </a:r>
          </a:p>
          <a:p>
            <a:pPr lvl="1"/>
            <a:r>
              <a:rPr lang="en-AU" dirty="0"/>
              <a:t>Scope</a:t>
            </a:r>
          </a:p>
          <a:p>
            <a:r>
              <a:rPr lang="en-AU" dirty="0"/>
              <a:t>The review</a:t>
            </a:r>
          </a:p>
          <a:p>
            <a:r>
              <a:rPr lang="en-AU" dirty="0"/>
              <a:t>What’s new?</a:t>
            </a:r>
          </a:p>
          <a:p>
            <a:pPr lvl="1"/>
            <a:r>
              <a:rPr lang="en-AU" dirty="0"/>
              <a:t>Business recovery and continuity</a:t>
            </a:r>
          </a:p>
          <a:p>
            <a:pPr lvl="1"/>
            <a:r>
              <a:rPr lang="en-AU" dirty="0"/>
              <a:t>2020 Sports Governance Principles</a:t>
            </a:r>
          </a:p>
          <a:p>
            <a:r>
              <a:rPr lang="en-AU" dirty="0"/>
              <a:t>Conclusions</a:t>
            </a:r>
          </a:p>
          <a:p>
            <a:r>
              <a:rPr lang="en-AU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59582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4081-E718-4DA0-A26F-8AD51F2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1A9B-3077-46EA-8CAD-CB6DF3F8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Sports Governance Capability Framework and Toolkit</a:t>
            </a:r>
          </a:p>
          <a:p>
            <a:pPr lvl="1"/>
            <a:r>
              <a:rPr lang="en-AU" dirty="0"/>
              <a:t>developed in 2018 by Office of Sport (</a:t>
            </a:r>
            <a:r>
              <a:rPr lang="en-AU" dirty="0" err="1"/>
              <a:t>OsS</a:t>
            </a:r>
            <a:r>
              <a:rPr lang="en-AU" dirty="0"/>
              <a:t>) to assist NSW Sports improve governance practices and skills</a:t>
            </a:r>
            <a:endParaRPr lang="en-US" dirty="0"/>
          </a:p>
          <a:p>
            <a:pPr lvl="1"/>
            <a:r>
              <a:rPr lang="en-US" dirty="0"/>
              <a:t>ASC 2012 Sports Governance Principles</a:t>
            </a:r>
          </a:p>
          <a:p>
            <a:r>
              <a:rPr lang="en-US" dirty="0"/>
              <a:t>NSW context: NSW Sports should implement what they can do:</a:t>
            </a:r>
          </a:p>
          <a:p>
            <a:pPr lvl="1"/>
            <a:r>
              <a:rPr lang="en-US" dirty="0"/>
              <a:t>on a needs basis and</a:t>
            </a:r>
          </a:p>
          <a:p>
            <a:pPr lvl="1"/>
            <a:r>
              <a:rPr lang="en-US" dirty="0"/>
              <a:t>within their own particular context</a:t>
            </a:r>
          </a:p>
          <a:p>
            <a:r>
              <a:rPr lang="en-US" dirty="0" err="1"/>
              <a:t>OoS</a:t>
            </a:r>
            <a:r>
              <a:rPr lang="en-US" dirty="0"/>
              <a:t> rationale</a:t>
            </a:r>
          </a:p>
          <a:p>
            <a:pPr lvl="1"/>
            <a:r>
              <a:rPr lang="en-AU" dirty="0"/>
              <a:t>Continual review, evaluation and improvement of the Sport’s governance within context</a:t>
            </a:r>
          </a:p>
          <a:p>
            <a:pPr lvl="1"/>
            <a:r>
              <a:rPr lang="en-AU" dirty="0"/>
              <a:t>Better investment returns for </a:t>
            </a:r>
            <a:r>
              <a:rPr lang="en-AU" dirty="0" err="1"/>
              <a:t>OoS</a:t>
            </a:r>
            <a:endParaRPr lang="en-US" dirty="0"/>
          </a:p>
          <a:p>
            <a:pPr lvl="1"/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656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4081-E718-4DA0-A26F-8AD51F2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1A9B-3077-46EA-8CAD-CB6DF3F80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94" y="1589319"/>
            <a:ext cx="10515600" cy="4351338"/>
          </a:xfrm>
        </p:spPr>
        <p:txBody>
          <a:bodyPr>
            <a:normAutofit/>
          </a:bodyPr>
          <a:lstStyle/>
          <a:p>
            <a:r>
              <a:rPr lang="en-AU" dirty="0"/>
              <a:t>Outcomes of the Framework</a:t>
            </a:r>
          </a:p>
          <a:p>
            <a:pPr lvl="1"/>
            <a:r>
              <a:rPr lang="en-AU" dirty="0"/>
              <a:t>improve the identification of skills that Sports need now and into the future</a:t>
            </a:r>
          </a:p>
          <a:p>
            <a:pPr lvl="1"/>
            <a:r>
              <a:rPr lang="en-AU" dirty="0"/>
              <a:t>improve overall quality and effectiveness of governance now and into the future</a:t>
            </a:r>
          </a:p>
          <a:p>
            <a:pPr lvl="1"/>
            <a:r>
              <a:rPr lang="en-AU" dirty="0"/>
              <a:t>identify any gaps in governance skills</a:t>
            </a:r>
          </a:p>
          <a:p>
            <a:pPr lvl="1"/>
            <a:r>
              <a:rPr lang="en-AU" dirty="0"/>
              <a:t>improve and assist with the recruitment of effective Board members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https://www.sport.nsw.gov.au/clubs/rysso/governance</a:t>
            </a:r>
            <a:endParaRPr lang="en-US" dirty="0"/>
          </a:p>
          <a:p>
            <a:pPr lvl="1"/>
            <a:endParaRPr lang="en-US" dirty="0"/>
          </a:p>
          <a:p>
            <a:endParaRPr lang="en-AU" dirty="0"/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5EF3B6C0-EE05-4028-9020-476EC8E60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014" y="3087949"/>
            <a:ext cx="1873551" cy="251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89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4081-E718-4DA0-A26F-8AD51F2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1A9B-3077-46EA-8CAD-CB6DF3F8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review</a:t>
            </a:r>
          </a:p>
          <a:p>
            <a:pPr lvl="1"/>
            <a:r>
              <a:rPr lang="en-AU" dirty="0"/>
              <a:t>Aim</a:t>
            </a:r>
          </a:p>
          <a:p>
            <a:pPr lvl="1"/>
            <a:r>
              <a:rPr lang="en-AU" dirty="0"/>
              <a:t>What was undertaken and why?</a:t>
            </a:r>
          </a:p>
          <a:p>
            <a:pPr lvl="1"/>
            <a:r>
              <a:rPr lang="en-AU" dirty="0"/>
              <a:t>Alignment</a:t>
            </a:r>
          </a:p>
          <a:p>
            <a:pPr lvl="1"/>
            <a:r>
              <a:rPr lang="en-AU" dirty="0"/>
              <a:t>Pros and Cons</a:t>
            </a:r>
          </a:p>
          <a:p>
            <a:pPr marL="457200" lvl="1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32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4081-E718-4DA0-A26F-8AD51F2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1A9B-3077-46EA-8CAD-CB6DF3F8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What’s new 1:</a:t>
            </a:r>
          </a:p>
          <a:p>
            <a:pPr lvl="1"/>
            <a:r>
              <a:rPr lang="en-AU" dirty="0"/>
              <a:t>Business recovery and continuity plan</a:t>
            </a:r>
          </a:p>
          <a:p>
            <a:pPr lvl="1"/>
            <a:r>
              <a:rPr lang="en-AU" dirty="0"/>
              <a:t>Disaster policy</a:t>
            </a:r>
          </a:p>
          <a:p>
            <a:pPr lvl="1"/>
            <a:r>
              <a:rPr lang="en-AU" dirty="0"/>
              <a:t>Risk and crisis management resource</a:t>
            </a:r>
          </a:p>
          <a:p>
            <a:pPr lvl="1"/>
            <a:endParaRPr lang="en-AU" dirty="0"/>
          </a:p>
          <a:p>
            <a:pPr marL="457200" lvl="1" indent="0">
              <a:buNone/>
            </a:pPr>
            <a:r>
              <a:rPr lang="en-AU" dirty="0">
                <a:hlinkClick r:id="rId2"/>
              </a:rPr>
              <a:t>https://www.sport.nsw.gov.au/clubs/rysso/riskmanagement/crisis-management-and-sport-business-recovery-resources</a:t>
            </a: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>
                <a:hlinkClick r:id="rId3"/>
              </a:rPr>
              <a:t>https://www.sport.nsw.gov.au/video-library/professional-development-webinars-directors-and-managers-ssos</a:t>
            </a: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marL="457200" lvl="1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430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4081-E718-4DA0-A26F-8AD51F2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1A9B-3077-46EA-8CAD-CB6DF3F8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What’s new 1 cont’d:</a:t>
            </a:r>
          </a:p>
          <a:p>
            <a:pPr lvl="1"/>
            <a:r>
              <a:rPr lang="en-AU" dirty="0"/>
              <a:t>All of the above COVID related but driven by risk and governance!</a:t>
            </a:r>
          </a:p>
          <a:p>
            <a:pPr lvl="1"/>
            <a:r>
              <a:rPr lang="en-AU" dirty="0"/>
              <a:t>Ask Sports to consider</a:t>
            </a:r>
          </a:p>
          <a:p>
            <a:pPr lvl="2"/>
            <a:r>
              <a:rPr lang="en-AU" sz="2400" dirty="0"/>
              <a:t>Stakeholder relations and external communications</a:t>
            </a:r>
          </a:p>
          <a:p>
            <a:pPr lvl="2"/>
            <a:r>
              <a:rPr lang="en-AU" sz="2400" dirty="0"/>
              <a:t>Digital presence, technology capabilities and cybersecurity</a:t>
            </a:r>
          </a:p>
          <a:p>
            <a:pPr lvl="2"/>
            <a:r>
              <a:rPr lang="en-AU" sz="2400" dirty="0"/>
              <a:t>Strategic partnerships and other opportunities</a:t>
            </a:r>
          </a:p>
          <a:p>
            <a:pPr lvl="2"/>
            <a:r>
              <a:rPr lang="en-AU" sz="2400" dirty="0"/>
              <a:t>Focus on the ‘road to recovery’</a:t>
            </a:r>
          </a:p>
          <a:p>
            <a:pPr lvl="2"/>
            <a:r>
              <a:rPr lang="en-AU" sz="2400" dirty="0"/>
              <a:t>Culture</a:t>
            </a:r>
          </a:p>
          <a:p>
            <a:pPr lvl="2"/>
            <a:endParaRPr lang="en-AU" dirty="0"/>
          </a:p>
          <a:p>
            <a:pPr marL="457200" lvl="1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057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4081-E718-4DA0-A26F-8AD51F2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1A9B-3077-46EA-8CAD-CB6DF3F8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What’s new 2:</a:t>
            </a:r>
          </a:p>
          <a:p>
            <a:pPr lvl="1"/>
            <a:r>
              <a:rPr lang="en-AU" dirty="0"/>
              <a:t>Updated Governance capability framework</a:t>
            </a:r>
          </a:p>
          <a:p>
            <a:pPr lvl="2"/>
            <a:r>
              <a:rPr lang="en-AU" dirty="0"/>
              <a:t>Sport Australia Sports Governance Principles</a:t>
            </a:r>
          </a:p>
          <a:p>
            <a:pPr lvl="2"/>
            <a:endParaRPr lang="en-AU" dirty="0"/>
          </a:p>
          <a:p>
            <a:pPr lvl="1"/>
            <a:r>
              <a:rPr lang="en-AU" dirty="0">
                <a:hlinkClick r:id="rId2"/>
              </a:rPr>
              <a:t>https://www.sport.nsw.gov.au/clubs/rysso/governance</a:t>
            </a: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742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AAB3-3D0E-4BD6-8D12-5D38DB48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Sport Governance Capability Framework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F7B52-28F8-48D2-A097-E6F5DC29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ASC 2012 Sport Governance Principles</a:t>
            </a:r>
          </a:p>
          <a:p>
            <a:pPr lvl="1"/>
            <a:r>
              <a:rPr lang="en-GB" dirty="0"/>
              <a:t>Board Composition and Roles (Constitution and strategy) </a:t>
            </a:r>
            <a:endParaRPr lang="en-AU" dirty="0"/>
          </a:p>
          <a:p>
            <a:pPr lvl="1"/>
            <a:r>
              <a:rPr lang="en-GB" dirty="0"/>
              <a:t>Board processes (Evaluation and elections)</a:t>
            </a:r>
            <a:endParaRPr lang="en-AU" dirty="0"/>
          </a:p>
          <a:p>
            <a:pPr lvl="1"/>
            <a:r>
              <a:rPr lang="en-GB" dirty="0"/>
              <a:t>Board Induction (</a:t>
            </a:r>
            <a:r>
              <a:rPr lang="en-AU" dirty="0"/>
              <a:t>Induction requirements)</a:t>
            </a:r>
          </a:p>
          <a:p>
            <a:pPr lvl="1"/>
            <a:r>
              <a:rPr lang="en-GB" dirty="0"/>
              <a:t>Board Performance, Behaviour &amp; Culture (</a:t>
            </a:r>
            <a:r>
              <a:rPr lang="en-AU" dirty="0"/>
              <a:t>Conflicts, risk, compliance, leadership)</a:t>
            </a:r>
          </a:p>
          <a:p>
            <a:pPr lvl="1"/>
            <a:r>
              <a:rPr lang="en-AU" dirty="0"/>
              <a:t>Performance Evaluation &amp; Board Development (Skills assessment and audit)</a:t>
            </a:r>
            <a:endParaRPr lang="en-US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262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837</Words>
  <Application>Microsoft Office PowerPoint</Application>
  <PresentationFormat>Widescreen</PresentationFormat>
  <Paragraphs>126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Sport Governance Capability Framework</vt:lpstr>
      <vt:lpstr>Sport Governance Capability Framework</vt:lpstr>
      <vt:lpstr>Sport Governance Capability Framework</vt:lpstr>
      <vt:lpstr>Sport Governance Capability Framework</vt:lpstr>
      <vt:lpstr>Sport Governance Capability Framework</vt:lpstr>
      <vt:lpstr>Sport Governance Capability Framework</vt:lpstr>
      <vt:lpstr>Sport Governance Capability Framework</vt:lpstr>
      <vt:lpstr>Sport Governance Capability Framework</vt:lpstr>
      <vt:lpstr>Sport Governance Capability Framework</vt:lpstr>
      <vt:lpstr> Sport Governance Capability Framework </vt:lpstr>
      <vt:lpstr> Sport Governance Capability Framework </vt:lpstr>
      <vt:lpstr>Sport Governance Capability Framework</vt:lpstr>
      <vt:lpstr>Sport Governance Capability Framework</vt:lpstr>
      <vt:lpstr>Sport Governance Capability Framework</vt:lpstr>
      <vt:lpstr>Sport Business Continuity and Recovery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Business Continuity and Recovery</dc:title>
  <dc:creator>Simone Cholewick</dc:creator>
  <cp:lastModifiedBy>Jeffrey Slatter</cp:lastModifiedBy>
  <cp:revision>23</cp:revision>
  <dcterms:created xsi:type="dcterms:W3CDTF">2020-11-03T22:52:41Z</dcterms:created>
  <dcterms:modified xsi:type="dcterms:W3CDTF">2021-04-13T05:57:28Z</dcterms:modified>
</cp:coreProperties>
</file>