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handoutMasterIdLst>
    <p:handoutMasterId r:id="rId36"/>
  </p:handoutMasterIdLst>
  <p:sldIdLst>
    <p:sldId id="262" r:id="rId5"/>
    <p:sldId id="292" r:id="rId6"/>
    <p:sldId id="293" r:id="rId7"/>
    <p:sldId id="267" r:id="rId8"/>
    <p:sldId id="308" r:id="rId9"/>
    <p:sldId id="328" r:id="rId10"/>
    <p:sldId id="331" r:id="rId11"/>
    <p:sldId id="358" r:id="rId12"/>
    <p:sldId id="330" r:id="rId13"/>
    <p:sldId id="345" r:id="rId14"/>
    <p:sldId id="359" r:id="rId15"/>
    <p:sldId id="332" r:id="rId16"/>
    <p:sldId id="349" r:id="rId17"/>
    <p:sldId id="362" r:id="rId18"/>
    <p:sldId id="333" r:id="rId19"/>
    <p:sldId id="363" r:id="rId20"/>
    <p:sldId id="367" r:id="rId21"/>
    <p:sldId id="296" r:id="rId22"/>
    <p:sldId id="294" r:id="rId23"/>
    <p:sldId id="295" r:id="rId24"/>
    <p:sldId id="361" r:id="rId25"/>
    <p:sldId id="304" r:id="rId26"/>
    <p:sldId id="357" r:id="rId27"/>
    <p:sldId id="356" r:id="rId28"/>
    <p:sldId id="306" r:id="rId29"/>
    <p:sldId id="364" r:id="rId30"/>
    <p:sldId id="354" r:id="rId31"/>
    <p:sldId id="365" r:id="rId32"/>
    <p:sldId id="366" r:id="rId33"/>
    <p:sldId id="307" r:id="rId34"/>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925CA5DD-65D3-41C6-9065-5985F33EEC7B}">
          <p14:sldIdLst>
            <p14:sldId id="262"/>
          </p14:sldIdLst>
        </p14:section>
        <p14:section name="Contents" id="{0B9FCFAF-D713-4DA8-A630-D85521B2E1B1}">
          <p14:sldIdLst>
            <p14:sldId id="292"/>
            <p14:sldId id="293"/>
            <p14:sldId id="267"/>
            <p14:sldId id="308"/>
            <p14:sldId id="328"/>
            <p14:sldId id="331"/>
            <p14:sldId id="358"/>
            <p14:sldId id="330"/>
            <p14:sldId id="345"/>
            <p14:sldId id="359"/>
            <p14:sldId id="332"/>
            <p14:sldId id="349"/>
            <p14:sldId id="362"/>
            <p14:sldId id="333"/>
            <p14:sldId id="363"/>
            <p14:sldId id="367"/>
            <p14:sldId id="296"/>
            <p14:sldId id="294"/>
            <p14:sldId id="295"/>
            <p14:sldId id="361"/>
            <p14:sldId id="304"/>
            <p14:sldId id="357"/>
            <p14:sldId id="356"/>
            <p14:sldId id="306"/>
            <p14:sldId id="364"/>
            <p14:sldId id="354"/>
            <p14:sldId id="365"/>
            <p14:sldId id="366"/>
            <p14:sldId id="307"/>
          </p14:sldIdLst>
        </p14:section>
        <p14:section name="Dividers" id="{8AB04507-6E38-40E7-88CA-DD88C7D94B43}">
          <p14:sldIdLst/>
        </p14:section>
        <p14:section name="Main Section" id="{36721FBF-9204-4FD9-89B5-227B5D963680}">
          <p14:sldIdLst/>
        </p14:section>
      </p14:sectionLst>
    </p:ext>
    <p:ext uri="{EFAFB233-063F-42B5-8137-9DF3F51BA10A}">
      <p15:sldGuideLst xmlns:p15="http://schemas.microsoft.com/office/powerpoint/2012/main">
        <p15:guide id="1" orient="horz" pos="1979"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6C23D2-6089-12F7-0EF2-5F2369E9800B}" name="Cathy Gorman-Brown" initials="CG" userId="S::cathy.gorman-brown@sport.nsw.gov.au::2e8aa259-3f70-4a6c-a225-c7a6ca5456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2E6"/>
    <a:srgbClr val="F6ACB6"/>
    <a:srgbClr val="CBEDFD"/>
    <a:srgbClr val="D7153A"/>
    <a:srgbClr val="22272B"/>
    <a:srgbClr val="002664"/>
    <a:srgbClr val="146CFD"/>
    <a:srgbClr val="630019"/>
    <a:srgbClr val="00AA45"/>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7"/>
  </p:normalViewPr>
  <p:slideViewPr>
    <p:cSldViewPr snapToGrid="0" snapToObjects="1">
      <p:cViewPr varScale="1">
        <p:scale>
          <a:sx n="106" d="100"/>
          <a:sy n="106" d="100"/>
        </p:scale>
        <p:origin x="1434" y="96"/>
      </p:cViewPr>
      <p:guideLst>
        <p:guide orient="horz" pos="1979"/>
        <p:guide pos="384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t>8/09/2022</a:t>
            </a:fld>
            <a:endParaRPr lang="en-AU" dirty="0"/>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t>‹#›</a:t>
            </a:fld>
            <a:endParaRPr lang="en-AU" dirty="0"/>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F825C-382E-4C1A-82AB-BCE4AFD21ABE}" type="datetimeFigureOut">
              <a:rPr lang="en-AU" smtClean="0"/>
              <a:t>8/09/2022</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58C4-A119-4B78-9DE8-A50001BC31DC}" type="slidenum">
              <a:rPr lang="en-AU" smtClean="0"/>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40CACAA-16D2-4962-A894-9EF6C76C0993}" type="slidenum">
              <a:rPr lang="en-US" smtClean="0"/>
              <a:t>6</a:t>
            </a:fld>
            <a:endParaRPr lang="en-US" dirty="0"/>
          </a:p>
        </p:txBody>
      </p:sp>
    </p:spTree>
    <p:extLst>
      <p:ext uri="{BB962C8B-B14F-4D97-AF65-F5344CB8AC3E}">
        <p14:creationId xmlns:p14="http://schemas.microsoft.com/office/powerpoint/2010/main" val="123794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7</a:t>
            </a:fld>
            <a:endParaRPr lang="en-AU" dirty="0"/>
          </a:p>
        </p:txBody>
      </p:sp>
    </p:spTree>
    <p:extLst>
      <p:ext uri="{BB962C8B-B14F-4D97-AF65-F5344CB8AC3E}">
        <p14:creationId xmlns:p14="http://schemas.microsoft.com/office/powerpoint/2010/main" val="4119180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8</a:t>
            </a:fld>
            <a:endParaRPr lang="en-AU" dirty="0"/>
          </a:p>
        </p:txBody>
      </p:sp>
    </p:spTree>
    <p:extLst>
      <p:ext uri="{BB962C8B-B14F-4D97-AF65-F5344CB8AC3E}">
        <p14:creationId xmlns:p14="http://schemas.microsoft.com/office/powerpoint/2010/main" val="892370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40CACAA-16D2-4962-A894-9EF6C76C0993}" type="slidenum">
              <a:rPr lang="en-US" smtClean="0"/>
              <a:t>17</a:t>
            </a:fld>
            <a:endParaRPr lang="en-US" dirty="0"/>
          </a:p>
        </p:txBody>
      </p:sp>
    </p:spTree>
    <p:extLst>
      <p:ext uri="{BB962C8B-B14F-4D97-AF65-F5344CB8AC3E}">
        <p14:creationId xmlns:p14="http://schemas.microsoft.com/office/powerpoint/2010/main" val="1438832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21</a:t>
            </a:fld>
            <a:endParaRPr lang="en-AU" dirty="0"/>
          </a:p>
        </p:txBody>
      </p:sp>
    </p:spTree>
    <p:extLst>
      <p:ext uri="{BB962C8B-B14F-4D97-AF65-F5344CB8AC3E}">
        <p14:creationId xmlns:p14="http://schemas.microsoft.com/office/powerpoint/2010/main" val="3535042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endParaRPr>
          </a:p>
        </p:txBody>
      </p:sp>
      <p:sp>
        <p:nvSpPr>
          <p:cNvPr id="2" name="Title 1"/>
          <p:cNvSpPr>
            <a:spLocks noGrp="1"/>
          </p:cNvSpPr>
          <p:nvPr>
            <p:ph type="ctrTitle"/>
          </p:nvPr>
        </p:nvSpPr>
        <p:spPr>
          <a:xfrm>
            <a:off x="360000" y="360000"/>
            <a:ext cx="10741897" cy="2387600"/>
          </a:xfrm>
          <a:ln>
            <a:noFill/>
          </a:ln>
        </p:spPr>
        <p:txBody>
          <a:bodyPr anchor="t">
            <a:normAutofit/>
          </a:bodyPr>
          <a:lstStyle>
            <a:lvl1pPr algn="l">
              <a:lnSpc>
                <a:spcPct val="90000"/>
              </a:lnSpc>
              <a:defRPr sz="4800">
                <a:solidFill>
                  <a:schemeClr val="bg1"/>
                </a:solidFill>
              </a:defRPr>
            </a:lvl1pPr>
          </a:lstStyle>
          <a:p>
            <a:r>
              <a:rPr lang="en-GB"/>
              <a:t>Click to edit Master title style</a:t>
            </a:r>
            <a:endParaRPr lang="en-US"/>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a:t>Click to edit Master text styles</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5745600"/>
            <a:ext cx="630000" cy="685525"/>
          </a:xfrm>
          <a:prstGeom prst="rect">
            <a:avLst/>
          </a:prstGeom>
        </p:spPr>
      </p:pic>
    </p:spTree>
    <p:extLst>
      <p:ext uri="{BB962C8B-B14F-4D97-AF65-F5344CB8AC3E}">
        <p14:creationId xmlns:p14="http://schemas.microsoft.com/office/powerpoint/2010/main" val="35685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360000" y="1800000"/>
            <a:ext cx="11473200" cy="4351339"/>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dirty="0"/>
              <a:t>Office of Sport</a:t>
            </a:r>
            <a:endParaRPr lang="en-AU" dirty="0"/>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dirty="0"/>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GB"/>
              <a:t>Click to edit Master title style</a:t>
            </a:r>
            <a:endParaRPr lang="en-US"/>
          </a:p>
        </p:txBody>
      </p:sp>
      <p:sp>
        <p:nvSpPr>
          <p:cNvPr id="3" name="Content Placeholder 2"/>
          <p:cNvSpPr>
            <a:spLocks noGrp="1"/>
          </p:cNvSpPr>
          <p:nvPr>
            <p:ph idx="1"/>
          </p:nvPr>
        </p:nvSpPr>
        <p:spPr>
          <a:xfrm>
            <a:off x="5220000" y="2340000"/>
            <a:ext cx="6612000" cy="3960000"/>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dirty="0"/>
              <a:t>Office of Sport</a:t>
            </a:r>
            <a:endParaRPr lang="en-AU" dirty="0"/>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dirty="0"/>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dirty="0"/>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5040000" cy="6858000"/>
          </a:xfrm>
        </p:spPr>
        <p:txBody>
          <a:bodyPr/>
          <a:lstStyle/>
          <a:p>
            <a:r>
              <a:rPr lang="en-GB" dirty="0"/>
              <a:t>Click icon to add picture</a:t>
            </a:r>
            <a:endParaRPr lang="en-AU" dirty="0"/>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4185578"/>
          </a:xfrm>
        </p:spPr>
        <p:txBody>
          <a:bodyPr>
            <a:norm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a:p>
            <a:pPr lvl="1"/>
            <a:r>
              <a:rPr lang="en-GB"/>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26425"/>
            <a:ext cx="3567113" cy="409575"/>
          </a:xfrm>
        </p:spPr>
        <p:txBody>
          <a:bodyPr anchor="b">
            <a:normAutofit/>
          </a:bodyPr>
          <a:lstStyle>
            <a:lvl1pPr>
              <a:defRPr sz="1200">
                <a:latin typeface="+mn-lt"/>
              </a:defRPr>
            </a:lvl1pPr>
          </a:lstStyle>
          <a:p>
            <a:pPr lvl="0"/>
            <a:r>
              <a:rPr lang="en-US"/>
              <a:t>Image caption</a:t>
            </a:r>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60000" y="1800000"/>
            <a:ext cx="56160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16000" y="1800000"/>
            <a:ext cx="56160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1"/>
          </p:nvPr>
        </p:nvSpPr>
        <p:spPr/>
        <p:txBody>
          <a:bodyPr/>
          <a:lstStyle/>
          <a:p>
            <a:r>
              <a:rPr lang="en-US" dirty="0"/>
              <a:t>Office of Sport</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37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GB"/>
              <a:t>Click to edit Master title style</a:t>
            </a:r>
            <a:endParaRPr lang="en-US"/>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1"/>
          </p:nvPr>
        </p:nvSpPr>
        <p:spPr/>
        <p:txBody>
          <a:bodyPr/>
          <a:lstStyle>
            <a:lvl1pPr>
              <a:defRPr>
                <a:solidFill>
                  <a:schemeClr val="bg2"/>
                </a:solidFill>
              </a:defRPr>
            </a:lvl1pPr>
          </a:lstStyle>
          <a:p>
            <a:r>
              <a:rPr lang="en-US" dirty="0"/>
              <a:t>Office of Sport</a:t>
            </a:r>
            <a:endParaRPr lang="en-AU"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dirty="0"/>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7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rgbClr val="F3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3"/>
          <p:cNvSpPr>
            <a:spLocks noGrp="1"/>
          </p:cNvSpPr>
          <p:nvPr>
            <p:ph sz="half" idx="2"/>
          </p:nvPr>
        </p:nvSpPr>
        <p:spPr>
          <a:xfrm>
            <a:off x="8136000" y="1748331"/>
            <a:ext cx="36720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1"/>
          </p:nvPr>
        </p:nvSpPr>
        <p:spPr/>
        <p:txBody>
          <a:bodyPr/>
          <a:lstStyle/>
          <a:p>
            <a:r>
              <a:rPr lang="en-US" dirty="0"/>
              <a:t>Office of Sport</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a:t>Subheading</a:t>
            </a:r>
            <a:endParaRPr lang="en-AU"/>
          </a:p>
        </p:txBody>
      </p:sp>
      <p:pic>
        <p:nvPicPr>
          <p:cNvPr id="12" name="Picture 11">
            <a:extLst>
              <a:ext uri="{FF2B5EF4-FFF2-40B4-BE49-F238E27FC236}">
                <a16:creationId xmlns:a16="http://schemas.microsoft.com/office/drawing/2014/main" id="{2F79FF34-E700-48B3-9129-EB64DD6F1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39426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2"/>
              </a:solidFill>
            </a:endParaRPr>
          </a:p>
        </p:txBody>
      </p:sp>
      <p:sp>
        <p:nvSpPr>
          <p:cNvPr id="2" name="Title 1"/>
          <p:cNvSpPr>
            <a:spLocks noGrp="1"/>
          </p:cNvSpPr>
          <p:nvPr>
            <p:ph type="title"/>
          </p:nvPr>
        </p:nvSpPr>
        <p:spPr/>
        <p:txBody>
          <a:bodyPr/>
          <a:lstStyle>
            <a:lvl1pPr>
              <a:defRPr>
                <a:solidFill>
                  <a:schemeClr val="bg2"/>
                </a:solidFill>
              </a:defRPr>
            </a:lvl1pPr>
          </a:lstStyle>
          <a:p>
            <a:r>
              <a:rPr lang="en-GB"/>
              <a:t>Click to edit Master title style</a:t>
            </a:r>
            <a:endParaRPr lang="en-US"/>
          </a:p>
        </p:txBody>
      </p:sp>
      <p:sp>
        <p:nvSpPr>
          <p:cNvPr id="6" name="Footer Placeholder 5"/>
          <p:cNvSpPr>
            <a:spLocks noGrp="1"/>
          </p:cNvSpPr>
          <p:nvPr>
            <p:ph type="ftr" sz="quarter" idx="11"/>
          </p:nvPr>
        </p:nvSpPr>
        <p:spPr>
          <a:xfrm>
            <a:off x="360000" y="6444000"/>
            <a:ext cx="6720000" cy="252000"/>
          </a:xfrm>
        </p:spPr>
        <p:txBody>
          <a:bodyPr/>
          <a:lstStyle>
            <a:lvl1pPr>
              <a:defRPr>
                <a:solidFill>
                  <a:schemeClr val="bg2"/>
                </a:solidFill>
              </a:defRPr>
            </a:lvl1pPr>
          </a:lstStyle>
          <a:p>
            <a:r>
              <a:rPr lang="en-US" dirty="0"/>
              <a:t>Descriptor</a:t>
            </a:r>
            <a:endParaRPr lang="en-AU" dirty="0"/>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bg2"/>
                </a:solidFill>
              </a:defRPr>
            </a:lvl1pPr>
          </a:lstStyle>
          <a:p>
            <a:fld id="{10A01DC5-1685-4615-8240-15192985C6A2}" type="slidenum">
              <a:rPr lang="en-AU" smtClean="0"/>
              <a:pPr/>
              <a:t>‹#›</a:t>
            </a:fld>
            <a:endParaRPr lang="en-AU" dirty="0"/>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621152"/>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bg2"/>
                </a:solidFill>
              </a:defRPr>
            </a:lvl1pPr>
          </a:lstStyle>
          <a:p>
            <a:pPr lvl="0"/>
            <a:r>
              <a:rPr lang="en-US"/>
              <a:t>Subheading</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bg2"/>
                </a:solidFill>
              </a:defRPr>
            </a:lvl1pPr>
          </a:lstStyle>
          <a:p>
            <a:r>
              <a:rPr lang="en-GB" dirty="0"/>
              <a:t>Click icon to add picture</a:t>
            </a:r>
            <a:endParaRPr lang="en-AU" dirty="0"/>
          </a:p>
        </p:txBody>
      </p:sp>
      <p:pic>
        <p:nvPicPr>
          <p:cNvPr id="12" name="Picture 11">
            <a:extLst>
              <a:ext uri="{FF2B5EF4-FFF2-40B4-BE49-F238E27FC236}">
                <a16:creationId xmlns:a16="http://schemas.microsoft.com/office/drawing/2014/main" id="{B1FB6CEC-BF4E-4B7E-BF6A-CACDC5381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288789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GB"/>
              <a:t>Click to edit Master title style</a:t>
            </a:r>
            <a:endParaRPr lang="en-US"/>
          </a:p>
        </p:txBody>
      </p:sp>
      <p:sp>
        <p:nvSpPr>
          <p:cNvPr id="6" name="Footer Placeholder 5"/>
          <p:cNvSpPr>
            <a:spLocks noGrp="1"/>
          </p:cNvSpPr>
          <p:nvPr>
            <p:ph type="ftr" sz="quarter" idx="11"/>
          </p:nvPr>
        </p:nvSpPr>
        <p:spPr/>
        <p:txBody>
          <a:bodyPr/>
          <a:lstStyle/>
          <a:p>
            <a:r>
              <a:rPr lang="en-US" dirty="0"/>
              <a:t>Office of Sport</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GB" dirty="0"/>
              <a:t>Click icon to add picture</a:t>
            </a:r>
            <a:endParaRPr lang="en-AU" dirty="0"/>
          </a:p>
        </p:txBody>
      </p:sp>
    </p:spTree>
    <p:extLst>
      <p:ext uri="{BB962C8B-B14F-4D97-AF65-F5344CB8AC3E}">
        <p14:creationId xmlns:p14="http://schemas.microsoft.com/office/powerpoint/2010/main" val="4225097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rmAutofit/>
          </a:bodyPr>
          <a:lstStyle>
            <a:lvl1pPr>
              <a:defRPr sz="1600">
                <a:latin typeface="Public Sans" pitchFamily="2" charset="0"/>
              </a:defRPr>
            </a:lvl1pPr>
          </a:lstStyle>
          <a:p>
            <a:r>
              <a:rPr lang="en-GB"/>
              <a:t>Click to edit Master title style</a:t>
            </a:r>
            <a:endParaRPr lang="en-US"/>
          </a:p>
        </p:txBody>
      </p:sp>
      <p:sp>
        <p:nvSpPr>
          <p:cNvPr id="6" name="Footer Placeholder 5"/>
          <p:cNvSpPr>
            <a:spLocks noGrp="1"/>
          </p:cNvSpPr>
          <p:nvPr>
            <p:ph type="ftr" sz="quarter" idx="11"/>
          </p:nvPr>
        </p:nvSpPr>
        <p:spPr/>
        <p:txBody>
          <a:bodyPr/>
          <a:lstStyle/>
          <a:p>
            <a:r>
              <a:rPr lang="en-US" dirty="0"/>
              <a:t>Office of Sport</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GB"/>
              <a:t>Click to edit Master text styles</a:t>
            </a:r>
          </a:p>
          <a:p>
            <a:pPr lvl="1"/>
            <a:r>
              <a:rPr lang="en-GB"/>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73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GB"/>
              <a:t>Click to edit Master title style</a:t>
            </a:r>
            <a:endParaRPr lang="en-US"/>
          </a:p>
        </p:txBody>
      </p:sp>
      <p:sp>
        <p:nvSpPr>
          <p:cNvPr id="6" name="Footer Placeholder 5"/>
          <p:cNvSpPr>
            <a:spLocks noGrp="1"/>
          </p:cNvSpPr>
          <p:nvPr>
            <p:ph type="ftr" sz="quarter" idx="11"/>
          </p:nvPr>
        </p:nvSpPr>
        <p:spPr/>
        <p:txBody>
          <a:bodyPr/>
          <a:lstStyle/>
          <a:p>
            <a:r>
              <a:rPr lang="en-US" dirty="0"/>
              <a:t>Office of Sport</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cxnSp>
        <p:nvCxnSpPr>
          <p:cNvPr id="9" name="Straight Connector 8">
            <a:extLst>
              <a:ext uri="{FF2B5EF4-FFF2-40B4-BE49-F238E27FC236}">
                <a16:creationId xmlns:a16="http://schemas.microsoft.com/office/drawing/2014/main" id="{9F21707E-ED45-4C2A-9328-C747C8E2B09F}"/>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GB" dirty="0"/>
              <a:t>Click icon to add picture</a:t>
            </a:r>
            <a:endParaRPr lang="en-AU" dirty="0"/>
          </a:p>
        </p:txBody>
      </p:sp>
    </p:spTree>
    <p:extLst>
      <p:ext uri="{BB962C8B-B14F-4D97-AF65-F5344CB8AC3E}">
        <p14:creationId xmlns:p14="http://schemas.microsoft.com/office/powerpoint/2010/main" val="1848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60000" cy="6858000"/>
          </a:xfrm>
        </p:spPr>
        <p:txBody>
          <a:bodyPr/>
          <a:lstStyle/>
          <a:p>
            <a:r>
              <a:rPr lang="en-GB" dirty="0"/>
              <a:t>Click icon to add picture</a:t>
            </a:r>
            <a:endParaRPr lang="en-AU" dirty="0"/>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2" name="Title 1"/>
          <p:cNvSpPr>
            <a:spLocks noGrp="1"/>
          </p:cNvSpPr>
          <p:nvPr>
            <p:ph type="ctrTitle" hasCustomPrompt="1"/>
          </p:nvPr>
        </p:nvSpPr>
        <p:spPr>
          <a:xfrm>
            <a:off x="3599998" y="359999"/>
            <a:ext cx="6964836" cy="2917763"/>
          </a:xfrm>
          <a:ln>
            <a:noFill/>
          </a:ln>
        </p:spPr>
        <p:txBody>
          <a:bodyPr anchor="t">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9" y="4403188"/>
            <a:ext cx="5135997" cy="1176813"/>
          </a:xfrm>
        </p:spPr>
        <p:txBody>
          <a:bodyPr anchor="b">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0" y="5940000"/>
            <a:ext cx="3600000" cy="558001"/>
          </a:xfrm>
        </p:spPr>
        <p:txBody>
          <a:bodyPr>
            <a:noAutofit/>
          </a:bodyPr>
          <a:lstStyle>
            <a:lvl1pPr>
              <a:lnSpc>
                <a:spcPct val="100000"/>
              </a:lnSpc>
              <a:spcAft>
                <a:spcPts val="0"/>
              </a:spcAft>
              <a:defRPr sz="1600" b="0">
                <a:solidFill>
                  <a:schemeClr val="bg1"/>
                </a:solidFill>
                <a:latin typeface="Public Sans"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7864834" y="5781821"/>
            <a:ext cx="2700000" cy="744977"/>
          </a:xfrm>
        </p:spPr>
        <p:txBody>
          <a:bodyPr anchor="b">
            <a:noAutofit/>
          </a:bodyPr>
          <a:lstStyle>
            <a:lvl1pPr algn="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3456000" y="388136"/>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1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box with 4 quadra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userDrawn="1"/>
        </p:nvSpPr>
        <p:spPr>
          <a:xfrm>
            <a:off x="0" y="1584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p:txBody>
          <a:bodyPr/>
          <a:lstStyle/>
          <a:p>
            <a:r>
              <a:rPr lang="en-GB"/>
              <a:t>Click to edit Master title style</a:t>
            </a:r>
            <a:endParaRPr lang="en-US"/>
          </a:p>
        </p:txBody>
      </p:sp>
      <p:sp>
        <p:nvSpPr>
          <p:cNvPr id="6" name="Footer Placeholder 5"/>
          <p:cNvSpPr>
            <a:spLocks noGrp="1"/>
          </p:cNvSpPr>
          <p:nvPr>
            <p:ph type="ftr" sz="quarter" idx="11"/>
          </p:nvPr>
        </p:nvSpPr>
        <p:spPr/>
        <p:txBody>
          <a:bodyPr/>
          <a:lstStyle/>
          <a:p>
            <a:r>
              <a:rPr lang="en-US" dirty="0"/>
              <a:t>Office of Sport</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pitchFamily="2" charset="0"/>
              </a:defRPr>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pitchFamily="2" charset="0"/>
              </a:defRPr>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GB" dirty="0"/>
              <a:t>Click icon to add picture</a:t>
            </a:r>
            <a:endParaRPr lang="en-AU" dirty="0"/>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GB" dirty="0"/>
              <a:t>Click icon to add picture</a:t>
            </a:r>
            <a:endParaRPr lang="en-AU" dirty="0"/>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pitchFamily="2" charset="0"/>
              </a:defRPr>
            </a:lvl1pPr>
            <a:lvl2pPr>
              <a:defRPr sz="1000"/>
            </a:lvl2pPr>
            <a:lvl3pPr>
              <a:defRPr sz="1000"/>
            </a:lvl3pPr>
            <a:lvl4pPr>
              <a:defRPr sz="1000"/>
            </a:lvl4pPr>
            <a:lvl5pPr>
              <a:defRPr sz="1000"/>
            </a:lvl5pPr>
          </a:lstStyle>
          <a:p>
            <a:pPr lvl="0"/>
            <a:r>
              <a:rPr lang="en-US"/>
              <a:t>Heading here</a:t>
            </a:r>
            <a:endParaRPr lang="en-AU"/>
          </a:p>
        </p:txBody>
      </p:sp>
    </p:spTree>
    <p:extLst>
      <p:ext uri="{BB962C8B-B14F-4D97-AF65-F5344CB8AC3E}">
        <p14:creationId xmlns:p14="http://schemas.microsoft.com/office/powerpoint/2010/main" val="30913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GB"/>
              <a:t>Click to edit Master title style</a:t>
            </a:r>
            <a:endParaRPr lang="en-US"/>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1"/>
          </p:nvPr>
        </p:nvSpPr>
        <p:spPr/>
        <p:txBody>
          <a:bodyPr/>
          <a:lstStyle/>
          <a:p>
            <a:r>
              <a:rPr lang="en-US" dirty="0"/>
              <a:t>Office of Sport</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GB" dirty="0"/>
              <a:t>Click icon to add picture</a:t>
            </a:r>
            <a:endParaRPr lang="en-AU" dirty="0"/>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9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GB"/>
              <a:t>Click to edit Master title style</a:t>
            </a:r>
            <a:endParaRPr lang="en-US"/>
          </a:p>
        </p:txBody>
      </p:sp>
      <p:sp>
        <p:nvSpPr>
          <p:cNvPr id="6" name="Footer Placeholder 5"/>
          <p:cNvSpPr>
            <a:spLocks noGrp="1"/>
          </p:cNvSpPr>
          <p:nvPr>
            <p:ph type="ftr" sz="quarter" idx="11"/>
          </p:nvPr>
        </p:nvSpPr>
        <p:spPr/>
        <p:txBody>
          <a:bodyPr/>
          <a:lstStyle/>
          <a:p>
            <a:r>
              <a:rPr lang="en-US" dirty="0"/>
              <a:t>Office of Sport</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GB" dirty="0"/>
              <a:t>Click icon to add chart</a:t>
            </a:r>
            <a:endParaRPr lang="en-AU" dirty="0"/>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GB" dirty="0"/>
              <a:t>Click icon to add chart</a:t>
            </a:r>
            <a:endParaRPr lang="en-AU" dirty="0"/>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GB"/>
              <a:t>Click to edit Master text styles</a:t>
            </a:r>
          </a:p>
          <a:p>
            <a:pPr lvl="1"/>
            <a:r>
              <a:rPr lang="en-GB"/>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912596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p:cNvSpPr>
            <a:spLocks noGrp="1"/>
          </p:cNvSpPr>
          <p:nvPr>
            <p:ph type="ftr" sz="quarter" idx="11"/>
          </p:nvPr>
        </p:nvSpPr>
        <p:spPr/>
        <p:txBody>
          <a:bodyPr/>
          <a:lstStyle/>
          <a:p>
            <a:r>
              <a:rPr lang="en-US" dirty="0"/>
              <a:t>Office of Sport</a:t>
            </a:r>
            <a:endParaRPr lang="en-AU" dirty="0"/>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dirty="0"/>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GB"/>
              <a:t>Click to edit Master title style</a:t>
            </a:r>
            <a:endParaRPr lang="en-US"/>
          </a:p>
        </p:txBody>
      </p:sp>
      <p:cxnSp>
        <p:nvCxnSpPr>
          <p:cNvPr id="12" name="Straight Connector 11">
            <a:extLst>
              <a:ext uri="{FF2B5EF4-FFF2-40B4-BE49-F238E27FC236}">
                <a16:creationId xmlns:a16="http://schemas.microsoft.com/office/drawing/2014/main" id="{E70612CD-1BF1-42B5-8546-A674A0B86640}"/>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6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Footer Placeholder 3"/>
          <p:cNvSpPr>
            <a:spLocks noGrp="1"/>
          </p:cNvSpPr>
          <p:nvPr>
            <p:ph type="ftr" sz="quarter" idx="11"/>
          </p:nvPr>
        </p:nvSpPr>
        <p:spPr/>
        <p:txBody>
          <a:bodyPr/>
          <a:lstStyle/>
          <a:p>
            <a:r>
              <a:rPr lang="en-US" dirty="0"/>
              <a:t>Office of Sport</a:t>
            </a:r>
            <a:endParaRPr lang="en-AU" dirty="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1966851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Office of Sport</a:t>
            </a:r>
            <a:endParaRPr lang="en-AU" dirty="0"/>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3039702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066199-D995-954C-BAEF-47F53E4543AE}"/>
              </a:ext>
            </a:extLst>
          </p:cNvPr>
          <p:cNvSpPr/>
          <p:nvPr userDrawn="1"/>
        </p:nvSpPr>
        <p:spPr>
          <a:xfrm>
            <a:off x="0" y="1602000"/>
            <a:ext cx="12192000" cy="5256000"/>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A1360F47-9659-C94C-A465-515E6AD5A512}"/>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B125D9E-5BD3-0A4B-AF04-A15114671E5C}"/>
              </a:ext>
            </a:extLst>
          </p:cNvPr>
          <p:cNvSpPr>
            <a:spLocks noGrp="1"/>
          </p:cNvSpPr>
          <p:nvPr>
            <p:ph type="ftr" sz="quarter" idx="10"/>
          </p:nvPr>
        </p:nvSpPr>
        <p:spPr/>
        <p:txBody>
          <a:bodyPr/>
          <a:lstStyle/>
          <a:p>
            <a:r>
              <a:rPr lang="en-US" dirty="0"/>
              <a:t>Office of Sport</a:t>
            </a:r>
            <a:endParaRPr lang="en-AU" dirty="0"/>
          </a:p>
        </p:txBody>
      </p:sp>
      <p:sp>
        <p:nvSpPr>
          <p:cNvPr id="4" name="Slide Number Placeholder 3">
            <a:extLst>
              <a:ext uri="{FF2B5EF4-FFF2-40B4-BE49-F238E27FC236}">
                <a16:creationId xmlns:a16="http://schemas.microsoft.com/office/drawing/2014/main" id="{9C5FA9C1-2499-5046-BB7A-3698A50195E2}"/>
              </a:ext>
            </a:extLst>
          </p:cNvPr>
          <p:cNvSpPr>
            <a:spLocks noGrp="1"/>
          </p:cNvSpPr>
          <p:nvPr>
            <p:ph type="sldNum" sz="quarter" idx="11"/>
          </p:nvPr>
        </p:nvSpPr>
        <p:spPr/>
        <p:txBody>
          <a:bodyPr/>
          <a:lstStyle/>
          <a:p>
            <a:fld id="{10A01DC5-1685-4615-8240-15192985C6A2}" type="slidenum">
              <a:rPr lang="en-AU" smtClean="0"/>
              <a:pPr/>
              <a:t>‹#›</a:t>
            </a:fld>
            <a:endParaRPr lang="en-AU" dirty="0"/>
          </a:p>
        </p:txBody>
      </p:sp>
      <p:sp>
        <p:nvSpPr>
          <p:cNvPr id="8" name="Slide Number Placeholder 6">
            <a:extLst>
              <a:ext uri="{FF2B5EF4-FFF2-40B4-BE49-F238E27FC236}">
                <a16:creationId xmlns:a16="http://schemas.microsoft.com/office/drawing/2014/main" id="{8F28556B-9585-454B-9609-2F6B0ECEE672}"/>
              </a:ext>
            </a:extLst>
          </p:cNvPr>
          <p:cNvSpPr txBox="1">
            <a:spLocks/>
          </p:cNvSpPr>
          <p:nvPr userDrawn="1"/>
        </p:nvSpPr>
        <p:spPr>
          <a:xfrm>
            <a:off x="11317458" y="6516000"/>
            <a:ext cx="490542"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cxnSp>
        <p:nvCxnSpPr>
          <p:cNvPr id="9" name="Straight Connector 8">
            <a:extLst>
              <a:ext uri="{FF2B5EF4-FFF2-40B4-BE49-F238E27FC236}">
                <a16:creationId xmlns:a16="http://schemas.microsoft.com/office/drawing/2014/main" id="{714542E5-5C7A-B94B-9B23-837CED473A34}"/>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Picture Placeholder 4">
            <a:extLst>
              <a:ext uri="{FF2B5EF4-FFF2-40B4-BE49-F238E27FC236}">
                <a16:creationId xmlns:a16="http://schemas.microsoft.com/office/drawing/2014/main" id="{5C5C46D0-B78A-6648-B924-6E7D77848F64}"/>
              </a:ext>
            </a:extLst>
          </p:cNvPr>
          <p:cNvSpPr>
            <a:spLocks noGrp="1"/>
          </p:cNvSpPr>
          <p:nvPr>
            <p:ph type="pic" sz="quarter" idx="13"/>
          </p:nvPr>
        </p:nvSpPr>
        <p:spPr>
          <a:xfrm>
            <a:off x="1857000" y="1611825"/>
            <a:ext cx="8478000" cy="4688175"/>
          </a:xfrm>
        </p:spPr>
        <p:txBody>
          <a:bodyPr/>
          <a:lstStyle/>
          <a:p>
            <a:r>
              <a:rPr lang="en-GB" dirty="0"/>
              <a:t>Click icon to add picture</a:t>
            </a:r>
            <a:endParaRPr lang="en-AU" dirty="0"/>
          </a:p>
        </p:txBody>
      </p:sp>
    </p:spTree>
    <p:extLst>
      <p:ext uri="{BB962C8B-B14F-4D97-AF65-F5344CB8AC3E}">
        <p14:creationId xmlns:p14="http://schemas.microsoft.com/office/powerpoint/2010/main" val="3893823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op Image 1 example">
    <p:spTree>
      <p:nvGrpSpPr>
        <p:cNvPr id="1" name=""/>
        <p:cNvGrpSpPr/>
        <p:nvPr/>
      </p:nvGrpSpPr>
      <p:grpSpPr>
        <a:xfrm>
          <a:off x="0" y="0"/>
          <a:ext cx="0" cy="0"/>
          <a:chOff x="0" y="0"/>
          <a:chExt cx="0" cy="0"/>
        </a:xfrm>
      </p:grpSpPr>
      <p:sp>
        <p:nvSpPr>
          <p:cNvPr id="2" name="Title 1"/>
          <p:cNvSpPr>
            <a:spLocks noGrp="1"/>
          </p:cNvSpPr>
          <p:nvPr>
            <p:ph type="title"/>
          </p:nvPr>
        </p:nvSpPr>
        <p:spPr>
          <a:xfrm>
            <a:off x="442914" y="2005241"/>
            <a:ext cx="11306173" cy="540310"/>
          </a:xfrm>
          <a:prstGeom prst="rect">
            <a:avLst/>
          </a:prstGeom>
        </p:spPr>
        <p:txBody>
          <a:bodyPr lIns="0" tIns="0" rIns="0" bIns="0">
            <a:noAutofit/>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42913" y="3385458"/>
            <a:ext cx="5564188" cy="2160105"/>
          </a:xfrm>
          <a:prstGeom prst="rect">
            <a:avLst/>
          </a:prstGeo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a:t>Edit Master text styles</a:t>
            </a:r>
          </a:p>
          <a:p>
            <a:pPr lvl="1"/>
            <a:r>
              <a:rPr lang="en-US"/>
              <a:t>Second level</a:t>
            </a:r>
          </a:p>
          <a:p>
            <a:pPr lvl="2"/>
            <a:r>
              <a:rPr lang="en-US"/>
              <a:t>Third level</a:t>
            </a:r>
          </a:p>
        </p:txBody>
      </p:sp>
      <p:sp>
        <p:nvSpPr>
          <p:cNvPr id="63" name="Content Placeholder 2"/>
          <p:cNvSpPr>
            <a:spLocks noGrp="1"/>
          </p:cNvSpPr>
          <p:nvPr>
            <p:ph idx="10"/>
          </p:nvPr>
        </p:nvSpPr>
        <p:spPr>
          <a:xfrm>
            <a:off x="6193902" y="3385458"/>
            <a:ext cx="5564188" cy="2160105"/>
          </a:xfrm>
          <a:prstGeom prst="rect">
            <a:avLst/>
          </a:prstGeo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a:t>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DDD95B26-36C3-8742-BE88-DB22AD656694}"/>
              </a:ext>
            </a:extLst>
          </p:cNvPr>
          <p:cNvSpPr>
            <a:spLocks noGrp="1"/>
          </p:cNvSpPr>
          <p:nvPr>
            <p:ph type="pic" sz="quarter" idx="11"/>
          </p:nvPr>
        </p:nvSpPr>
        <p:spPr>
          <a:xfrm>
            <a:off x="0" y="0"/>
            <a:ext cx="12192000" cy="2940050"/>
          </a:xfrm>
          <a:prstGeom prst="rect">
            <a:avLst/>
          </a:prstGeom>
          <a:blipFill>
            <a:blip r:embed="rId2"/>
            <a:stretch>
              <a:fillRect/>
            </a:stretch>
          </a:blipFill>
        </p:spPr>
        <p:txBody>
          <a:bodyPr/>
          <a:lstStyle/>
          <a:p>
            <a:endParaRPr lang="en-US" dirty="0"/>
          </a:p>
        </p:txBody>
      </p:sp>
    </p:spTree>
    <p:extLst>
      <p:ext uri="{BB962C8B-B14F-4D97-AF65-F5344CB8AC3E}">
        <p14:creationId xmlns:p14="http://schemas.microsoft.com/office/powerpoint/2010/main" val="427295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7919999" y="0"/>
            <a:ext cx="2651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5040000" y="0"/>
            <a:ext cx="2880000" cy="6858000"/>
          </a:xfrm>
        </p:spPr>
        <p:txBody>
          <a:bodyPr/>
          <a:lstStyle/>
          <a:p>
            <a:r>
              <a:rPr lang="en-GB" dirty="0"/>
              <a:t>Click icon to add picture</a:t>
            </a:r>
            <a:endParaRPr lang="en-AU" dirty="0"/>
          </a:p>
        </p:txBody>
      </p:sp>
      <p:sp>
        <p:nvSpPr>
          <p:cNvPr id="4" name="Rectangle 3">
            <a:extLst>
              <a:ext uri="{FF2B5EF4-FFF2-40B4-BE49-F238E27FC236}">
                <a16:creationId xmlns:a16="http://schemas.microsoft.com/office/drawing/2014/main" id="{E57A2D9F-61E4-43DD-AEE4-7DB03212C80F}"/>
              </a:ext>
            </a:extLst>
          </p:cNvPr>
          <p:cNvSpPr/>
          <p:nvPr userDrawn="1"/>
        </p:nvSpPr>
        <p:spPr>
          <a:xfrm>
            <a:off x="0" y="0"/>
            <a:ext cx="50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2" name="Title 1"/>
          <p:cNvSpPr>
            <a:spLocks noGrp="1"/>
          </p:cNvSpPr>
          <p:nvPr>
            <p:ph type="ctrTitle" hasCustomPrompt="1"/>
          </p:nvPr>
        </p:nvSpPr>
        <p:spPr>
          <a:xfrm>
            <a:off x="360001"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8100000" y="3924000"/>
            <a:ext cx="2338228" cy="1062997"/>
          </a:xfrm>
        </p:spPr>
        <p:txBody>
          <a:bodyPr>
            <a:noAutofit/>
          </a:bodyPr>
          <a:lstStyle>
            <a:lvl1pPr>
              <a:lnSpc>
                <a:spcPct val="100000"/>
              </a:lnSpc>
              <a:spcAft>
                <a:spcPts val="0"/>
              </a:spcAft>
              <a:defRPr sz="1600" b="0">
                <a:solidFill>
                  <a:schemeClr val="bg1"/>
                </a:solidFill>
                <a:latin typeface="Public Sans"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360000" y="359999"/>
            <a:ext cx="4500000" cy="512197"/>
          </a:xfrm>
          <a:prstGeom prst="rect">
            <a:avLst/>
          </a:prstGeom>
        </p:spPr>
        <p:txBody>
          <a:bodyPr vert="horz" lIns="0" tIns="0" rIns="0" bIns="0" rtlCol="0" anchor="t"/>
          <a:lstStyle>
            <a:lvl1pPr algn="l">
              <a:defRPr sz="1200">
                <a:solidFill>
                  <a:schemeClr val="bg1"/>
                </a:solidFill>
                <a:latin typeface="Public Sans" pitchFamily="2" charset="0"/>
              </a:defRPr>
            </a:lvl1pPr>
          </a:lstStyle>
          <a:p>
            <a:r>
              <a:rPr lang="en-US" dirty="0"/>
              <a:t>Descriptor</a:t>
            </a:r>
            <a:endParaRPr lang="en-AU" dirty="0"/>
          </a:p>
        </p:txBody>
      </p:sp>
    </p:spTree>
    <p:extLst>
      <p:ext uri="{BB962C8B-B14F-4D97-AF65-F5344CB8AC3E}">
        <p14:creationId xmlns:p14="http://schemas.microsoft.com/office/powerpoint/2010/main" val="345813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12926" y="0"/>
            <a:ext cx="3708000" cy="6858000"/>
          </a:xfrm>
        </p:spPr>
        <p:txBody>
          <a:bodyPr/>
          <a:lstStyle/>
          <a:p>
            <a:r>
              <a:rPr lang="en-GB" dirty="0"/>
              <a:t>Click icon to add picture</a:t>
            </a:r>
            <a:endParaRPr lang="en-AU" dirty="0"/>
          </a:p>
        </p:txBody>
      </p:sp>
      <p:sp>
        <p:nvSpPr>
          <p:cNvPr id="2" name="Title 1"/>
          <p:cNvSpPr>
            <a:spLocks noGrp="1"/>
          </p:cNvSpPr>
          <p:nvPr>
            <p:ph type="ctrTitle" hasCustomPrompt="1"/>
          </p:nvPr>
        </p:nvSpPr>
        <p:spPr>
          <a:xfrm>
            <a:off x="540000" y="1118380"/>
            <a:ext cx="4500000" cy="2679008"/>
          </a:xfrm>
          <a:ln>
            <a:noFill/>
          </a:ln>
        </p:spPr>
        <p:txBody>
          <a:bodyPr anchor="b">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960000"/>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5220000" y="3960000"/>
            <a:ext cx="1892926" cy="1176813"/>
          </a:xfrm>
        </p:spPr>
        <p:txBody>
          <a:bodyPr>
            <a:noAutofit/>
          </a:bodyPr>
          <a:lstStyle>
            <a:lvl1pPr>
              <a:lnSpc>
                <a:spcPct val="100000"/>
              </a:lnSpc>
              <a:spcAft>
                <a:spcPts val="0"/>
              </a:spcAft>
              <a:defRPr sz="1600" b="0">
                <a:solidFill>
                  <a:schemeClr val="bg1"/>
                </a:solidFill>
                <a:latin typeface="Public Sans"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540000" y="6120001"/>
            <a:ext cx="2700000" cy="280136"/>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540000" y="359999"/>
            <a:ext cx="4500000" cy="512197"/>
          </a:xfrm>
          <a:prstGeom prst="rect">
            <a:avLst/>
          </a:prstGeom>
        </p:spPr>
        <p:txBody>
          <a:bodyPr vert="horz" lIns="0" tIns="0" rIns="0" bIns="0" rtlCol="0" anchor="t"/>
          <a:lstStyle>
            <a:lvl1pPr algn="l">
              <a:defRPr sz="1200">
                <a:solidFill>
                  <a:schemeClr val="bg1"/>
                </a:solidFill>
                <a:latin typeface="Public Sans" pitchFamily="2" charset="0"/>
              </a:defRPr>
            </a:lvl1pPr>
          </a:lstStyle>
          <a:p>
            <a:r>
              <a:rPr lang="en-US" dirty="0"/>
              <a:t>Descriptor</a:t>
            </a:r>
            <a:endParaRPr lang="en-AU" dirty="0"/>
          </a:p>
        </p:txBody>
      </p:sp>
      <p:cxnSp>
        <p:nvCxnSpPr>
          <p:cNvPr id="12" name="Straight Connector 11">
            <a:extLst>
              <a:ext uri="{FF2B5EF4-FFF2-40B4-BE49-F238E27FC236}">
                <a16:creationId xmlns:a16="http://schemas.microsoft.com/office/drawing/2014/main" id="{3283C022-C11C-47A8-B2C6-38BBC7F57777}"/>
              </a:ext>
            </a:extLst>
          </p:cNvPr>
          <p:cNvCxnSpPr>
            <a:cxnSpLocks/>
          </p:cNvCxnSpPr>
          <p:nvPr userDrawn="1"/>
        </p:nvCxnSpPr>
        <p:spPr>
          <a:xfrm>
            <a:off x="360000" y="360000"/>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1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12" name="Rectangle 11">
            <a:extLst>
              <a:ext uri="{FF2B5EF4-FFF2-40B4-BE49-F238E27FC236}">
                <a16:creationId xmlns:a16="http://schemas.microsoft.com/office/drawing/2014/main" id="{106A6961-24E6-4839-AA27-A340B1809347}"/>
              </a:ext>
            </a:extLst>
          </p:cNvPr>
          <p:cNvSpPr/>
          <p:nvPr userDrawn="1"/>
        </p:nvSpPr>
        <p:spPr>
          <a:xfrm>
            <a:off x="-1" y="0"/>
            <a:ext cx="12192001" cy="156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1566000"/>
            <a:ext cx="12192001"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bg1"/>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1"/>
                </a:solidFill>
                <a:latin typeface="Public Sans" pitchFamily="2" charset="0"/>
              </a:defRPr>
            </a:lvl1pPr>
          </a:lstStyle>
          <a:p>
            <a:r>
              <a:rPr lang="en-US" dirty="0"/>
              <a:t>Descriptor</a:t>
            </a:r>
            <a:endParaRPr lang="en-AU" dirty="0"/>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1"/>
                </a:solidFill>
                <a:latin typeface="Public Sans"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10" name="Picture 9" descr="NSW Government logo">
            <a:extLst>
              <a:ext uri="{FF2B5EF4-FFF2-40B4-BE49-F238E27FC236}">
                <a16:creationId xmlns:a16="http://schemas.microsoft.com/office/drawing/2014/main" id="{4614E832-4BCC-4853-BB8C-E93D74BE5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282873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104000"/>
            <a:ext cx="10242886" cy="1009606"/>
          </a:xfrm>
          <a:ln>
            <a:noFill/>
          </a:ln>
        </p:spPr>
        <p:txBody>
          <a:bodyPr anchor="t">
            <a:normAutofit/>
          </a:bodyPr>
          <a:lstStyle>
            <a:lvl1pPr algn="l">
              <a:lnSpc>
                <a:spcPct val="90000"/>
              </a:lnSpc>
              <a:defRPr sz="4800">
                <a:solidFill>
                  <a:schemeClr val="bg2"/>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652000"/>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2"/>
                </a:solidFill>
                <a:latin typeface="Public Sans" pitchFamily="2" charset="0"/>
              </a:defRPr>
            </a:lvl1pPr>
          </a:lstStyle>
          <a:p>
            <a:r>
              <a:rPr lang="en-US" dirty="0"/>
              <a:t>Office of Sport</a:t>
            </a:r>
            <a:endParaRPr lang="en-AU" dirty="0"/>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bg2"/>
                </a:solidFill>
                <a:latin typeface="Public Sans"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NSW Government logo">
            <a:extLst>
              <a:ext uri="{FF2B5EF4-FFF2-40B4-BE49-F238E27FC236}">
                <a16:creationId xmlns:a16="http://schemas.microsoft.com/office/drawing/2014/main" id="{27C4C535-7E4B-4B48-BCD8-F680CCDFEE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144384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1602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360000" y="360000"/>
            <a:ext cx="9720000" cy="1009652"/>
          </a:xfrm>
        </p:spPr>
        <p:txBody>
          <a:bodyPr/>
          <a:lstStyle/>
          <a:p>
            <a:r>
              <a:rPr lang="en-GB"/>
              <a:t>Click to edit Master title style</a:t>
            </a:r>
            <a:endParaRPr lang="en-US"/>
          </a:p>
        </p:txBody>
      </p:sp>
      <p:sp>
        <p:nvSpPr>
          <p:cNvPr id="5" name="Footer Placeholder 4"/>
          <p:cNvSpPr>
            <a:spLocks noGrp="1"/>
          </p:cNvSpPr>
          <p:nvPr>
            <p:ph type="ftr" sz="quarter" idx="11"/>
          </p:nvPr>
        </p:nvSpPr>
        <p:spPr>
          <a:xfrm>
            <a:off x="360000" y="6444000"/>
            <a:ext cx="6720000" cy="252000"/>
          </a:xfrm>
        </p:spPr>
        <p:txBody>
          <a:bodyPr/>
          <a:lstStyle/>
          <a:p>
            <a:r>
              <a:rPr lang="en-US" dirty="0"/>
              <a:t>Office of Sport</a:t>
            </a:r>
            <a:endParaRPr lang="en-AU" dirty="0"/>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dirty="0"/>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800001"/>
            <a:ext cx="11447462" cy="4409998"/>
          </a:xfrm>
        </p:spPr>
        <p:txBody>
          <a:bodyPr/>
          <a:lstStyle/>
          <a:p>
            <a:r>
              <a:rPr lang="en-GB" dirty="0"/>
              <a:t>Click icon to add table</a:t>
            </a:r>
            <a:endParaRPr lang="en-AU" dirty="0"/>
          </a:p>
        </p:txBody>
      </p:sp>
    </p:spTree>
    <p:extLst>
      <p:ext uri="{BB962C8B-B14F-4D97-AF65-F5344CB8AC3E}">
        <p14:creationId xmlns:p14="http://schemas.microsoft.com/office/powerpoint/2010/main" val="356517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GB"/>
              <a:t>Click to edit Master title style</a:t>
            </a:r>
            <a:endParaRPr lang="en-US"/>
          </a:p>
        </p:txBody>
      </p:sp>
      <p:sp>
        <p:nvSpPr>
          <p:cNvPr id="5" name="Footer Placeholder 4"/>
          <p:cNvSpPr>
            <a:spLocks noGrp="1"/>
          </p:cNvSpPr>
          <p:nvPr>
            <p:ph type="ftr" sz="quarter" idx="11"/>
          </p:nvPr>
        </p:nvSpPr>
        <p:spPr/>
        <p:txBody>
          <a:bodyPr/>
          <a:lstStyle/>
          <a:p>
            <a:r>
              <a:rPr lang="en-US" dirty="0"/>
              <a:t>Office of Sport</a:t>
            </a:r>
            <a:endParaRPr lang="en-AU" dirty="0"/>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dirty="0"/>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GB" dirty="0"/>
              <a:t>Click icon to add table</a:t>
            </a:r>
            <a:endParaRPr lang="en-AU" dirty="0"/>
          </a:p>
        </p:txBody>
      </p:sp>
    </p:spTree>
    <p:extLst>
      <p:ext uri="{BB962C8B-B14F-4D97-AF65-F5344CB8AC3E}">
        <p14:creationId xmlns:p14="http://schemas.microsoft.com/office/powerpoint/2010/main" val="2505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dirty="0"/>
              <a:t>Office of Sport</a:t>
            </a:r>
            <a:endParaRPr lang="en-AU" dirty="0"/>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dirty="0"/>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07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360000" y="6444000"/>
            <a:ext cx="6720000" cy="252000"/>
          </a:xfrm>
          <a:prstGeom prst="rect">
            <a:avLst/>
          </a:prstGeom>
        </p:spPr>
        <p:txBody>
          <a:bodyPr vert="horz" lIns="0" tIns="0" rIns="0" bIns="0" rtlCol="0" anchor="t"/>
          <a:lstStyle>
            <a:lvl1pPr algn="l">
              <a:defRPr sz="1400">
                <a:solidFill>
                  <a:schemeClr val="bg2"/>
                </a:solidFill>
                <a:latin typeface="Public Sans" pitchFamily="2" charset="0"/>
              </a:defRPr>
            </a:lvl1pPr>
          </a:lstStyle>
          <a:p>
            <a:r>
              <a:rPr lang="en-US" dirty="0"/>
              <a:t>Office of Sport</a:t>
            </a:r>
            <a:endParaRPr lang="en-AU" dirty="0"/>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
        <p:nvSpPr>
          <p:cNvPr id="9" name="TextBox 8">
            <a:extLst>
              <a:ext uri="{FF2B5EF4-FFF2-40B4-BE49-F238E27FC236}">
                <a16:creationId xmlns:a16="http://schemas.microsoft.com/office/drawing/2014/main" id="{E98AFF8C-6EAC-4301-9800-49DD3EDD38B8}"/>
              </a:ext>
            </a:extLst>
          </p:cNvPr>
          <p:cNvSpPr txBox="1"/>
          <p:nvPr userDrawn="1"/>
        </p:nvSpPr>
        <p:spPr>
          <a:xfrm>
            <a:off x="-2622931" y="14626"/>
            <a:ext cx="2544960" cy="5170646"/>
          </a:xfrm>
          <a:prstGeom prst="rect">
            <a:avLst/>
          </a:prstGeom>
          <a:noFill/>
        </p:spPr>
        <p:txBody>
          <a:bodyPr wrap="square" lIns="0" tIns="0" rIns="0" bIns="0" rtlCol="0">
            <a:spAutoFit/>
          </a:bodyPr>
          <a:lstStyle/>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8" r:id="rId3"/>
    <p:sldLayoutId id="2147483671" r:id="rId4"/>
    <p:sldLayoutId id="2147483673" r:id="rId5"/>
    <p:sldLayoutId id="2147483707" r:id="rId6"/>
    <p:sldLayoutId id="2147483675" r:id="rId7"/>
    <p:sldLayoutId id="2147483676" r:id="rId8"/>
    <p:sldLayoutId id="2147483662" r:id="rId9"/>
    <p:sldLayoutId id="2147483704" r:id="rId10"/>
    <p:sldLayoutId id="2147483677" r:id="rId11"/>
    <p:sldLayoutId id="2147483678" r:id="rId12"/>
    <p:sldLayoutId id="2147483664" r:id="rId13"/>
    <p:sldLayoutId id="2147483706" r:id="rId14"/>
    <p:sldLayoutId id="2147483679" r:id="rId15"/>
    <p:sldLayoutId id="2147483687" r:id="rId16"/>
    <p:sldLayoutId id="2147483680" r:id="rId17"/>
    <p:sldLayoutId id="2147483681" r:id="rId18"/>
    <p:sldLayoutId id="2147483708" r:id="rId19"/>
    <p:sldLayoutId id="2147483683" r:id="rId20"/>
    <p:sldLayoutId id="2147483705" r:id="rId21"/>
    <p:sldLayoutId id="2147483686" r:id="rId22"/>
    <p:sldLayoutId id="2147483665" r:id="rId23"/>
    <p:sldLayoutId id="2147483666" r:id="rId24"/>
    <p:sldLayoutId id="2147483667" r:id="rId25"/>
    <p:sldLayoutId id="2147483688" r:id="rId26"/>
    <p:sldLayoutId id="2147483689" r:id="rId27"/>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infrastructuregrants@sport.nsw.gov.au" TargetMode="Externa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www.sport.nsw.gov.au/grants/sport-infrastructure-recovery-fund/sport-priority-needs-program" TargetMode="External"/><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sport.smartygrants.com.au/SPNP-2022"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file:///C:\Users\thalia.frost\Downloads\infrastructuregrants@sport.nsw.gov.au" TargetMode="External"/><Relationship Id="rId2" Type="http://schemas.openxmlformats.org/officeDocument/2006/relationships/hyperlink" Target="https://sport.smartygrants.com.au/SPNP-2022" TargetMode="Externa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sport.smartygrants.com.au/SPNP-2022" TargetMode="Externa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hyperlink" Target="https://www.sport.nsw.gov.au/grants/sport-infrastructure-recovery-fund/sport-priority-needs-program" TargetMode="External"/><Relationship Id="rId2" Type="http://schemas.openxmlformats.org/officeDocument/2006/relationships/hyperlink" Target="mailto:infrastructuregrants@sport.nsw.gov.au"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www.nsw.gov.au/grants-and-funding" TargetMode="External"/><Relationship Id="rId2" Type="http://schemas.openxmlformats.org/officeDocument/2006/relationships/hyperlink" Target="https://www.raa.nsw.gov.au/disaster-assistance/disaster-recovery-loans/sporting-and-recreation-clubs" TargetMode="Externa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292BCA9-1153-499A-BD88-6405554B7B8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534" r="534"/>
          <a:stretch/>
        </p:blipFill>
        <p:spPr>
          <a:xfrm>
            <a:off x="5040000" y="0"/>
            <a:ext cx="2880000" cy="6858000"/>
          </a:xfrm>
        </p:spPr>
      </p:pic>
      <p:sp>
        <p:nvSpPr>
          <p:cNvPr id="6" name="Title 5">
            <a:extLst>
              <a:ext uri="{FF2B5EF4-FFF2-40B4-BE49-F238E27FC236}">
                <a16:creationId xmlns:a16="http://schemas.microsoft.com/office/drawing/2014/main" id="{E666C0CE-5149-4272-B098-4336C71D7260}"/>
              </a:ext>
            </a:extLst>
          </p:cNvPr>
          <p:cNvSpPr>
            <a:spLocks noGrp="1"/>
          </p:cNvSpPr>
          <p:nvPr>
            <p:ph type="ctrTitle"/>
          </p:nvPr>
        </p:nvSpPr>
        <p:spPr>
          <a:xfrm>
            <a:off x="331720" y="1023131"/>
            <a:ext cx="3476708" cy="2774257"/>
          </a:xfrm>
        </p:spPr>
        <p:txBody>
          <a:bodyPr>
            <a:normAutofit/>
          </a:bodyPr>
          <a:lstStyle/>
          <a:p>
            <a:r>
              <a:rPr lang="en-AU" sz="4400" dirty="0">
                <a:ea typeface="+mn-lt"/>
                <a:cs typeface="+mn-lt"/>
              </a:rPr>
              <a:t>Sport Priority Needs Program</a:t>
            </a:r>
            <a:endParaRPr lang="en-US" dirty="0"/>
          </a:p>
        </p:txBody>
      </p:sp>
      <p:sp>
        <p:nvSpPr>
          <p:cNvPr id="7" name="Text Placeholder 6">
            <a:extLst>
              <a:ext uri="{FF2B5EF4-FFF2-40B4-BE49-F238E27FC236}">
                <a16:creationId xmlns:a16="http://schemas.microsoft.com/office/drawing/2014/main" id="{D7305D3D-BC2C-4397-8263-41EAA05A979F}"/>
              </a:ext>
            </a:extLst>
          </p:cNvPr>
          <p:cNvSpPr>
            <a:spLocks noGrp="1"/>
          </p:cNvSpPr>
          <p:nvPr>
            <p:ph type="body" sz="quarter" idx="10"/>
          </p:nvPr>
        </p:nvSpPr>
        <p:spPr>
          <a:xfrm>
            <a:off x="360001" y="3960000"/>
            <a:ext cx="4500000" cy="1176813"/>
          </a:xfrm>
        </p:spPr>
        <p:txBody>
          <a:bodyPr/>
          <a:lstStyle/>
          <a:p>
            <a:r>
              <a:rPr lang="en-AU" dirty="0"/>
              <a:t>Information session</a:t>
            </a:r>
          </a:p>
        </p:txBody>
      </p:sp>
      <p:sp>
        <p:nvSpPr>
          <p:cNvPr id="9" name="Text Placeholder 8">
            <a:extLst>
              <a:ext uri="{FF2B5EF4-FFF2-40B4-BE49-F238E27FC236}">
                <a16:creationId xmlns:a16="http://schemas.microsoft.com/office/drawing/2014/main" id="{3044B33C-5717-4F17-9FB6-DE4C16359E6B}"/>
              </a:ext>
            </a:extLst>
          </p:cNvPr>
          <p:cNvSpPr>
            <a:spLocks noGrp="1"/>
          </p:cNvSpPr>
          <p:nvPr>
            <p:ph type="body" sz="quarter" idx="12"/>
          </p:nvPr>
        </p:nvSpPr>
        <p:spPr>
          <a:xfrm>
            <a:off x="360000" y="6120001"/>
            <a:ext cx="2700000" cy="280136"/>
          </a:xfrm>
        </p:spPr>
        <p:txBody>
          <a:bodyPr/>
          <a:lstStyle/>
          <a:p>
            <a:r>
              <a:rPr lang="en-AU" dirty="0"/>
              <a:t>2 September 2022</a:t>
            </a:r>
          </a:p>
        </p:txBody>
      </p:sp>
      <p:sp>
        <p:nvSpPr>
          <p:cNvPr id="16" name="Footer Placeholder 15">
            <a:extLst>
              <a:ext uri="{FF2B5EF4-FFF2-40B4-BE49-F238E27FC236}">
                <a16:creationId xmlns:a16="http://schemas.microsoft.com/office/drawing/2014/main" id="{22329E60-A684-4F8D-8C35-E17A1648CCFF}"/>
              </a:ext>
            </a:extLst>
          </p:cNvPr>
          <p:cNvSpPr>
            <a:spLocks noGrp="1"/>
          </p:cNvSpPr>
          <p:nvPr>
            <p:ph type="ftr" sz="quarter" idx="3"/>
          </p:nvPr>
        </p:nvSpPr>
        <p:spPr>
          <a:xfrm>
            <a:off x="360000" y="359999"/>
            <a:ext cx="4500000" cy="512197"/>
          </a:xfrm>
        </p:spPr>
        <p:txBody>
          <a:bodyPr/>
          <a:lstStyle/>
          <a:p>
            <a:r>
              <a:rPr lang="en-US" dirty="0"/>
              <a:t>Office of Sport</a:t>
            </a:r>
            <a:endParaRPr lang="en-AU" dirty="0"/>
          </a:p>
        </p:txBody>
      </p:sp>
      <p:pic>
        <p:nvPicPr>
          <p:cNvPr id="3" name="Picture 2" descr="A picture containing person, outdoor, group, sport&#10;&#10;Description automatically generated">
            <a:extLst>
              <a:ext uri="{FF2B5EF4-FFF2-40B4-BE49-F238E27FC236}">
                <a16:creationId xmlns:a16="http://schemas.microsoft.com/office/drawing/2014/main" id="{78E4134A-B687-6F42-B143-212747E51524}"/>
              </a:ext>
            </a:extLst>
          </p:cNvPr>
          <p:cNvPicPr>
            <a:picLocks noChangeAspect="1"/>
          </p:cNvPicPr>
          <p:nvPr/>
        </p:nvPicPr>
        <p:blipFill rotWithShape="1">
          <a:blip r:embed="rId3">
            <a:extLst>
              <a:ext uri="{28A0092B-C50C-407E-A947-70E740481C1C}">
                <a14:useLocalDpi xmlns:a14="http://schemas.microsoft.com/office/drawing/2010/main" val="0"/>
              </a:ext>
            </a:extLst>
          </a:blip>
          <a:srcRect l="41374" t="5711" r="32229"/>
          <a:stretch/>
        </p:blipFill>
        <p:spPr>
          <a:xfrm>
            <a:off x="5039999" y="0"/>
            <a:ext cx="2880001" cy="6857998"/>
          </a:xfrm>
          <a:prstGeom prst="rect">
            <a:avLst/>
          </a:prstGeom>
        </p:spPr>
      </p:pic>
      <p:sp>
        <p:nvSpPr>
          <p:cNvPr id="11" name="Text Placeholder 7">
            <a:extLst>
              <a:ext uri="{FF2B5EF4-FFF2-40B4-BE49-F238E27FC236}">
                <a16:creationId xmlns:a16="http://schemas.microsoft.com/office/drawing/2014/main" id="{DA0376D6-A61C-4E8E-96BD-249DA9DCC75B}"/>
              </a:ext>
            </a:extLst>
          </p:cNvPr>
          <p:cNvSpPr>
            <a:spLocks noGrp="1"/>
          </p:cNvSpPr>
          <p:nvPr>
            <p:ph type="body" sz="quarter" idx="11"/>
          </p:nvPr>
        </p:nvSpPr>
        <p:spPr>
          <a:xfrm>
            <a:off x="360000" y="5390946"/>
            <a:ext cx="3600000" cy="727751"/>
          </a:xfrm>
        </p:spPr>
        <p:txBody>
          <a:bodyPr/>
          <a:lstStyle/>
          <a:p>
            <a:r>
              <a:rPr lang="en-AU" dirty="0"/>
              <a:t>Karen Jones</a:t>
            </a:r>
          </a:p>
          <a:p>
            <a:pPr lvl="1"/>
            <a:r>
              <a:rPr lang="en-AU" dirty="0"/>
              <a:t>Chief Executive, Office of Sport</a:t>
            </a:r>
          </a:p>
        </p:txBody>
      </p:sp>
    </p:spTree>
    <p:extLst>
      <p:ext uri="{BB962C8B-B14F-4D97-AF65-F5344CB8AC3E}">
        <p14:creationId xmlns:p14="http://schemas.microsoft.com/office/powerpoint/2010/main" val="3469208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152CA-80BF-9F15-DFF4-DDDE9DCB633F}"/>
              </a:ext>
            </a:extLst>
          </p:cNvPr>
          <p:cNvSpPr>
            <a:spLocks noGrp="1"/>
          </p:cNvSpPr>
          <p:nvPr>
            <p:ph type="title"/>
          </p:nvPr>
        </p:nvSpPr>
        <p:spPr>
          <a:xfrm>
            <a:off x="359999" y="353011"/>
            <a:ext cx="8274954" cy="1009652"/>
          </a:xfrm>
        </p:spPr>
        <p:txBody>
          <a:bodyPr numCol="1">
            <a:normAutofit/>
          </a:bodyPr>
          <a:lstStyle/>
          <a:p>
            <a:r>
              <a:rPr lang="en-US" sz="3600" dirty="0">
                <a:latin typeface="+mn-lt"/>
                <a:ea typeface="+mn-lt"/>
                <a:cs typeface="+mn-lt"/>
              </a:rPr>
              <a:t>Funding Approval and Process</a:t>
            </a:r>
            <a:endParaRPr lang="en-US" sz="3600" dirty="0">
              <a:latin typeface="+mn-lt"/>
            </a:endParaRPr>
          </a:p>
        </p:txBody>
      </p:sp>
      <p:sp>
        <p:nvSpPr>
          <p:cNvPr id="3" name="Footer Placeholder 2">
            <a:extLst>
              <a:ext uri="{FF2B5EF4-FFF2-40B4-BE49-F238E27FC236}">
                <a16:creationId xmlns:a16="http://schemas.microsoft.com/office/drawing/2014/main" id="{36C6E922-BF2C-6C71-C604-76646F85DC54}"/>
              </a:ext>
            </a:extLst>
          </p:cNvPr>
          <p:cNvSpPr>
            <a:spLocks noGrp="1"/>
          </p:cNvSpPr>
          <p:nvPr>
            <p:ph type="ftr" sz="quarter" idx="11"/>
          </p:nvPr>
        </p:nvSpPr>
        <p:spPr/>
        <p:txBody>
          <a:bodyPr/>
          <a:lstStyle/>
          <a:p>
            <a:r>
              <a:rPr lang="en-US" dirty="0"/>
              <a:t>Office of Sport</a:t>
            </a:r>
            <a:endParaRPr lang="en-AU" dirty="0"/>
          </a:p>
        </p:txBody>
      </p:sp>
      <p:sp>
        <p:nvSpPr>
          <p:cNvPr id="4" name="Slide Number Placeholder 3">
            <a:extLst>
              <a:ext uri="{FF2B5EF4-FFF2-40B4-BE49-F238E27FC236}">
                <a16:creationId xmlns:a16="http://schemas.microsoft.com/office/drawing/2014/main" id="{F566E7EC-6019-CDCE-B4FE-8DAD0557801D}"/>
              </a:ext>
            </a:extLst>
          </p:cNvPr>
          <p:cNvSpPr>
            <a:spLocks noGrp="1"/>
          </p:cNvSpPr>
          <p:nvPr>
            <p:ph type="sldNum" sz="quarter" idx="12"/>
          </p:nvPr>
        </p:nvSpPr>
        <p:spPr/>
        <p:txBody>
          <a:bodyPr/>
          <a:lstStyle/>
          <a:p>
            <a:fld id="{10A01DC5-1685-4615-8240-15192985C6A2}" type="slidenum">
              <a:rPr lang="en-AU" smtClean="0"/>
              <a:t>10</a:t>
            </a:fld>
            <a:endParaRPr lang="en-AU" dirty="0"/>
          </a:p>
        </p:txBody>
      </p:sp>
      <p:sp>
        <p:nvSpPr>
          <p:cNvPr id="6" name="TextBox 5">
            <a:extLst>
              <a:ext uri="{FF2B5EF4-FFF2-40B4-BE49-F238E27FC236}">
                <a16:creationId xmlns:a16="http://schemas.microsoft.com/office/drawing/2014/main" id="{BF85E159-E3BC-E881-D788-CA2F74C0AFC1}"/>
              </a:ext>
            </a:extLst>
          </p:cNvPr>
          <p:cNvSpPr txBox="1"/>
          <p:nvPr/>
        </p:nvSpPr>
        <p:spPr>
          <a:xfrm>
            <a:off x="272578" y="1895089"/>
            <a:ext cx="1153542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600"/>
              </a:spcBef>
              <a:spcAft>
                <a:spcPts val="1200"/>
              </a:spcAft>
              <a:buFont typeface="Arial"/>
              <a:buChar char="•"/>
            </a:pPr>
            <a:r>
              <a:rPr lang="en-US" sz="1500" dirty="0">
                <a:ea typeface="+mn-lt"/>
                <a:cs typeface="+mn-lt"/>
              </a:rPr>
              <a:t>All successful applicants must enter into a funding agreement with the Office of Sport. Grant payments will not be made until an executed funding agreement is in place. The Office of Sport will not be responsible for any project expenditure until this time. </a:t>
            </a:r>
          </a:p>
          <a:p>
            <a:pPr marL="342900" indent="-342900">
              <a:spcBef>
                <a:spcPts val="600"/>
              </a:spcBef>
              <a:spcAft>
                <a:spcPts val="1200"/>
              </a:spcAft>
              <a:buFont typeface="Arial"/>
              <a:buChar char="•"/>
            </a:pPr>
            <a:r>
              <a:rPr lang="en-US" sz="1500" dirty="0">
                <a:ea typeface="+mn-lt"/>
                <a:cs typeface="+mn-lt"/>
              </a:rPr>
              <a:t>Funding approval may also have specific conditions that have been determined throughout the assessment process.</a:t>
            </a:r>
          </a:p>
          <a:p>
            <a:pPr marL="342900" indent="-342900">
              <a:spcBef>
                <a:spcPts val="600"/>
              </a:spcBef>
              <a:spcAft>
                <a:spcPts val="1200"/>
              </a:spcAft>
              <a:buFont typeface="Arial"/>
              <a:buChar char="•"/>
            </a:pPr>
            <a:r>
              <a:rPr lang="en-US" sz="1500" dirty="0">
                <a:ea typeface="+mn-lt"/>
                <a:cs typeface="+mn-lt"/>
              </a:rPr>
              <a:t>There is no limit on the number of projects a council can include in its application as long as the projects meet the criteria of the Program. Eligible councils will submit their application including information and documentation for each prioritised project. Council must advise of their project priority ranking through the application form.</a:t>
            </a:r>
          </a:p>
          <a:p>
            <a:pPr marL="342900" indent="-342900">
              <a:spcBef>
                <a:spcPts val="600"/>
              </a:spcBef>
              <a:spcAft>
                <a:spcPts val="1200"/>
              </a:spcAft>
              <a:buFont typeface="Arial"/>
              <a:buChar char="•"/>
            </a:pPr>
            <a:r>
              <a:rPr lang="en-US" sz="1500" dirty="0">
                <a:ea typeface="+mn-lt"/>
                <a:cs typeface="+mn-lt"/>
              </a:rPr>
              <a:t>If an eligible council is submitting 11 or more projects, the council will need to lodge an additional submission through the same SmartyGrants link. Both SmartyGrants submissions will then be assessed as one application. </a:t>
            </a:r>
          </a:p>
          <a:p>
            <a:pPr marL="342900" indent="-342900">
              <a:spcBef>
                <a:spcPts val="600"/>
              </a:spcBef>
              <a:spcAft>
                <a:spcPts val="1200"/>
              </a:spcAft>
              <a:buFont typeface="Arial"/>
              <a:buChar char="•"/>
            </a:pPr>
            <a:r>
              <a:rPr lang="en-US" sz="1500" dirty="0">
                <a:ea typeface="+mn-lt"/>
                <a:cs typeface="+mn-lt"/>
              </a:rPr>
              <a:t>The Office of Sport reserves the right to recommend grant amounts that may differ from the amount requested for a project in the application. Any such details will be specified in a written offer as well as in the funding agreement. Applications should identify the risk of each project not proceeding should the full grant amount requested not be approved.  </a:t>
            </a:r>
          </a:p>
          <a:p>
            <a:pPr marL="342900" indent="-342900">
              <a:spcBef>
                <a:spcPts val="600"/>
              </a:spcBef>
              <a:spcAft>
                <a:spcPts val="1200"/>
              </a:spcAft>
              <a:buFont typeface="Arial"/>
              <a:buChar char="•"/>
            </a:pPr>
            <a:r>
              <a:rPr lang="en-US" sz="1500" dirty="0">
                <a:ea typeface="+mn-lt"/>
                <a:cs typeface="+mn-lt"/>
              </a:rPr>
              <a:t>Where appropriate, projects may be referred to other funding programs for consideration.  </a:t>
            </a:r>
            <a:endParaRPr lang="en-US" sz="1500" dirty="0"/>
          </a:p>
        </p:txBody>
      </p:sp>
    </p:spTree>
    <p:extLst>
      <p:ext uri="{BB962C8B-B14F-4D97-AF65-F5344CB8AC3E}">
        <p14:creationId xmlns:p14="http://schemas.microsoft.com/office/powerpoint/2010/main" val="3365427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E56304-9145-4E96-B0EE-BF222AF24500}"/>
              </a:ext>
            </a:extLst>
          </p:cNvPr>
          <p:cNvSpPr>
            <a:spLocks noGrp="1"/>
          </p:cNvSpPr>
          <p:nvPr>
            <p:ph type="title"/>
          </p:nvPr>
        </p:nvSpPr>
        <p:spPr>
          <a:xfrm>
            <a:off x="360000" y="360000"/>
            <a:ext cx="9720000" cy="1009652"/>
          </a:xfrm>
        </p:spPr>
        <p:txBody>
          <a:bodyPr vert="horz" lIns="0" tIns="0" rIns="0" bIns="0" rtlCol="0" anchor="t">
            <a:normAutofit/>
          </a:bodyPr>
          <a:lstStyle/>
          <a:p>
            <a:pPr>
              <a:spcAft>
                <a:spcPts val="0"/>
              </a:spcAft>
            </a:pPr>
            <a:r>
              <a:rPr lang="en-US" dirty="0"/>
              <a:t>Council Expenditure</a:t>
            </a:r>
            <a:endParaRPr lang="en-AU" dirty="0"/>
          </a:p>
        </p:txBody>
      </p:sp>
      <p:sp>
        <p:nvSpPr>
          <p:cNvPr id="6" name="Text Placeholder 5">
            <a:extLst>
              <a:ext uri="{FF2B5EF4-FFF2-40B4-BE49-F238E27FC236}">
                <a16:creationId xmlns:a16="http://schemas.microsoft.com/office/drawing/2014/main" id="{D1FC2BE6-FC39-4A4A-86CD-4D9890A3F036}"/>
              </a:ext>
            </a:extLst>
          </p:cNvPr>
          <p:cNvSpPr>
            <a:spLocks noGrp="1"/>
          </p:cNvSpPr>
          <p:nvPr>
            <p:ph sz="half" idx="1"/>
          </p:nvPr>
        </p:nvSpPr>
        <p:spPr>
          <a:xfrm>
            <a:off x="360000" y="1800000"/>
            <a:ext cx="11448000" cy="4351339"/>
          </a:xfrm>
        </p:spPr>
        <p:txBody>
          <a:bodyPr>
            <a:normAutofit/>
          </a:bodyPr>
          <a:lstStyle/>
          <a:p>
            <a:pPr>
              <a:lnSpc>
                <a:spcPct val="120000"/>
              </a:lnSpc>
            </a:pPr>
            <a:r>
              <a:rPr lang="en-AU" sz="1600" dirty="0">
                <a:latin typeface="+mn-lt"/>
              </a:rPr>
              <a:t>Each council can spend up to a maximum of 5% ($75,000) of their allocated funds (up to the notional allocation of $1.5 million) for work related to the preparation of their grant bids, scoping of projects and preparation of applications. </a:t>
            </a:r>
          </a:p>
          <a:p>
            <a:pPr>
              <a:lnSpc>
                <a:spcPct val="120000"/>
              </a:lnSpc>
            </a:pPr>
            <a:r>
              <a:rPr lang="en-AU" sz="1600" dirty="0">
                <a:latin typeface="+mn-lt"/>
              </a:rPr>
              <a:t>Costs can include engagement of consultants and contractors to undertake community consultation and prepare grant documentation.</a:t>
            </a:r>
          </a:p>
          <a:p>
            <a:pPr>
              <a:lnSpc>
                <a:spcPct val="120000"/>
              </a:lnSpc>
            </a:pPr>
            <a:r>
              <a:rPr lang="en-AU" sz="1600" dirty="0">
                <a:latin typeface="+mn-lt"/>
              </a:rPr>
              <a:t>Council will need to budget for this expenditure and recognise the expenditure will be deducted from their allocated funds. </a:t>
            </a:r>
          </a:p>
          <a:p>
            <a:pPr>
              <a:lnSpc>
                <a:spcPct val="120000"/>
              </a:lnSpc>
            </a:pPr>
            <a:r>
              <a:rPr lang="en-AU" sz="1600" dirty="0">
                <a:latin typeface="+mn-lt"/>
              </a:rPr>
              <a:t>As part of the application process council can identify their intention to claim expenditure incurred. Council will need to demonstrate that they have incurred the expenses over and above their normal operations, and how the funding has been used. </a:t>
            </a:r>
          </a:p>
          <a:p>
            <a:pPr>
              <a:lnSpc>
                <a:spcPct val="120000"/>
              </a:lnSpc>
            </a:pPr>
            <a:r>
              <a:rPr lang="en-AU" sz="1600" dirty="0">
                <a:latin typeface="+mn-lt"/>
              </a:rPr>
              <a:t>Expenditure up to $75,000 is for total expenses incurred in submitting all projects in a council’s application. Expenditure may occur prior to application lodgement and can be claimed as expenditure as part of the first milestone payment.</a:t>
            </a:r>
            <a:endParaRPr lang="en-AU" sz="800" dirty="0"/>
          </a:p>
        </p:txBody>
      </p:sp>
      <p:sp>
        <p:nvSpPr>
          <p:cNvPr id="12" name="Footer Placeholder 4">
            <a:extLst>
              <a:ext uri="{FF2B5EF4-FFF2-40B4-BE49-F238E27FC236}">
                <a16:creationId xmlns:a16="http://schemas.microsoft.com/office/drawing/2014/main" id="{4F55AAB3-04E1-F829-72C5-7CCDBDAA2DDC}"/>
              </a:ext>
            </a:extLst>
          </p:cNvPr>
          <p:cNvSpPr>
            <a:spLocks noGrp="1"/>
          </p:cNvSpPr>
          <p:nvPr>
            <p:ph type="ftr" sz="quarter" idx="11"/>
          </p:nvPr>
        </p:nvSpPr>
        <p:spPr>
          <a:xfrm>
            <a:off x="360000" y="6444000"/>
            <a:ext cx="6720000" cy="252000"/>
          </a:xfrm>
        </p:spPr>
        <p:txBody>
          <a:bodyPr/>
          <a:lstStyle/>
          <a:p>
            <a:pPr>
              <a:spcAft>
                <a:spcPts val="600"/>
              </a:spcAft>
            </a:pPr>
            <a:r>
              <a:rPr lang="en-US"/>
              <a:t>Office of Sport</a:t>
            </a:r>
            <a:endParaRPr lang="en-AU"/>
          </a:p>
        </p:txBody>
      </p:sp>
      <p:sp>
        <p:nvSpPr>
          <p:cNvPr id="2" name="Slide Number Placeholder 1">
            <a:extLst>
              <a:ext uri="{FF2B5EF4-FFF2-40B4-BE49-F238E27FC236}">
                <a16:creationId xmlns:a16="http://schemas.microsoft.com/office/drawing/2014/main" id="{AEA28B2E-7C18-4F24-AA93-467BDF6A5483}"/>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spTree>
    <p:extLst>
      <p:ext uri="{BB962C8B-B14F-4D97-AF65-F5344CB8AC3E}">
        <p14:creationId xmlns:p14="http://schemas.microsoft.com/office/powerpoint/2010/main" val="3195013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02F3C7-B347-BE7C-87AF-8799E9AD5607}"/>
              </a:ext>
            </a:extLst>
          </p:cNvPr>
          <p:cNvSpPr/>
          <p:nvPr/>
        </p:nvSpPr>
        <p:spPr>
          <a:xfrm>
            <a:off x="6351663" y="2582944"/>
            <a:ext cx="4771966" cy="3563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568B8ECE-FA79-4208-85AB-148B36F1B7C8}"/>
              </a:ext>
            </a:extLst>
          </p:cNvPr>
          <p:cNvSpPr>
            <a:spLocks noGrp="1"/>
          </p:cNvSpPr>
          <p:nvPr>
            <p:ph type="title"/>
          </p:nvPr>
        </p:nvSpPr>
        <p:spPr>
          <a:xfrm>
            <a:off x="360000" y="360000"/>
            <a:ext cx="9720000" cy="890590"/>
          </a:xfrm>
        </p:spPr>
        <p:txBody>
          <a:bodyPr/>
          <a:lstStyle/>
          <a:p>
            <a:r>
              <a:rPr lang="en-AU" dirty="0"/>
              <a:t>Eligible Applicants​</a:t>
            </a:r>
          </a:p>
        </p:txBody>
      </p:sp>
      <p:sp>
        <p:nvSpPr>
          <p:cNvPr id="2" name="Slide Number Placeholder 1">
            <a:extLst>
              <a:ext uri="{FF2B5EF4-FFF2-40B4-BE49-F238E27FC236}">
                <a16:creationId xmlns:a16="http://schemas.microsoft.com/office/drawing/2014/main" id="{AEA28B2E-7C18-4F24-AA93-467BDF6A5483}"/>
              </a:ext>
            </a:extLst>
          </p:cNvPr>
          <p:cNvSpPr>
            <a:spLocks noGrp="1"/>
          </p:cNvSpPr>
          <p:nvPr>
            <p:ph type="sldNum" sz="quarter" idx="12"/>
          </p:nvPr>
        </p:nvSpPr>
        <p:spPr/>
        <p:txBody>
          <a:bodyPr/>
          <a:lstStyle/>
          <a:p>
            <a:fld id="{10A01DC5-1685-4615-8240-15192985C6A2}" type="slidenum">
              <a:rPr lang="en-AU" smtClean="0"/>
              <a:pPr/>
              <a:t>12</a:t>
            </a:fld>
            <a:endParaRPr lang="en-AU" dirty="0"/>
          </a:p>
        </p:txBody>
      </p:sp>
      <p:sp>
        <p:nvSpPr>
          <p:cNvPr id="6" name="Text Placeholder 5">
            <a:extLst>
              <a:ext uri="{FF2B5EF4-FFF2-40B4-BE49-F238E27FC236}">
                <a16:creationId xmlns:a16="http://schemas.microsoft.com/office/drawing/2014/main" id="{D1FC2BE6-FC39-4A4A-86CD-4D9890A3F036}"/>
              </a:ext>
            </a:extLst>
          </p:cNvPr>
          <p:cNvSpPr>
            <a:spLocks noGrp="1"/>
          </p:cNvSpPr>
          <p:nvPr>
            <p:ph type="body" sz="quarter" idx="4294967295"/>
          </p:nvPr>
        </p:nvSpPr>
        <p:spPr>
          <a:xfrm>
            <a:off x="246879" y="1960258"/>
            <a:ext cx="5456337" cy="4441294"/>
          </a:xfrm>
        </p:spPr>
        <p:txBody>
          <a:bodyPr numCol="1" anchor="t">
            <a:noAutofit/>
          </a:bodyPr>
          <a:lstStyle/>
          <a:p>
            <a:pPr>
              <a:lnSpc>
                <a:spcPct val="100000"/>
              </a:lnSpc>
              <a:spcBef>
                <a:spcPts val="600"/>
              </a:spcBef>
              <a:spcAft>
                <a:spcPts val="600"/>
              </a:spcAft>
            </a:pPr>
            <a:r>
              <a:rPr lang="en-AU" sz="1600" dirty="0">
                <a:effectLst/>
                <a:latin typeface="Public Sans Light" pitchFamily="2" charset="0"/>
                <a:ea typeface="Arial" panose="020B0604020202020204" pitchFamily="34" charset="0"/>
                <a:cs typeface="Arial" panose="020B0604020202020204" pitchFamily="34" charset="0"/>
              </a:rPr>
              <a:t>The following councils are eligible for the Program as they are declared natural disaster areas as per Australian Government reference number (AGRN) 1012 and have been assessed as highly impacted:</a:t>
            </a:r>
          </a:p>
          <a:p>
            <a:pPr marL="990600" indent="-342900">
              <a:lnSpc>
                <a:spcPct val="100000"/>
              </a:lnSpc>
              <a:spcBef>
                <a:spcPts val="600"/>
              </a:spcBef>
              <a:spcAft>
                <a:spcPts val="600"/>
              </a:spcAft>
              <a:buSzPts val="1000"/>
              <a:buFont typeface="Arial" panose="020B0604020202020204" pitchFamily="34" charset="0"/>
              <a:buChar char="•"/>
            </a:pPr>
            <a:r>
              <a:rPr lang="en-AU" sz="1600" dirty="0">
                <a:effectLst/>
                <a:latin typeface="Public Sans Light" pitchFamily="2" charset="0"/>
                <a:ea typeface="Arial" panose="020B0604020202020204" pitchFamily="34" charset="0"/>
                <a:cs typeface="Arial" panose="020B0604020202020204" pitchFamily="34" charset="0"/>
              </a:rPr>
              <a:t>Ballina Shire Council</a:t>
            </a:r>
          </a:p>
          <a:p>
            <a:pPr marL="990600" indent="-342900">
              <a:lnSpc>
                <a:spcPct val="100000"/>
              </a:lnSpc>
              <a:spcBef>
                <a:spcPts val="600"/>
              </a:spcBef>
              <a:spcAft>
                <a:spcPts val="600"/>
              </a:spcAft>
              <a:buSzPts val="1000"/>
              <a:buFont typeface="Arial" panose="020B0604020202020204" pitchFamily="34" charset="0"/>
              <a:buChar char="•"/>
            </a:pPr>
            <a:r>
              <a:rPr lang="en-AU" sz="1600" dirty="0">
                <a:effectLst/>
                <a:latin typeface="Public Sans Light" pitchFamily="2" charset="0"/>
                <a:ea typeface="Arial" panose="020B0604020202020204" pitchFamily="34" charset="0"/>
                <a:cs typeface="Arial" panose="020B0604020202020204" pitchFamily="34" charset="0"/>
              </a:rPr>
              <a:t>Byron Shire Council</a:t>
            </a:r>
          </a:p>
          <a:p>
            <a:pPr marL="990600" indent="-342900">
              <a:lnSpc>
                <a:spcPct val="100000"/>
              </a:lnSpc>
              <a:spcBef>
                <a:spcPts val="600"/>
              </a:spcBef>
              <a:spcAft>
                <a:spcPts val="600"/>
              </a:spcAft>
              <a:buSzPts val="1000"/>
              <a:buFont typeface="Arial" panose="020B0604020202020204" pitchFamily="34" charset="0"/>
              <a:buChar char="•"/>
            </a:pPr>
            <a:r>
              <a:rPr lang="en-AU" sz="1600" dirty="0">
                <a:effectLst/>
                <a:latin typeface="Public Sans Light" pitchFamily="2" charset="0"/>
                <a:ea typeface="Arial" panose="020B0604020202020204" pitchFamily="34" charset="0"/>
                <a:cs typeface="Arial" panose="020B0604020202020204" pitchFamily="34" charset="0"/>
              </a:rPr>
              <a:t>Clarence Valley Council</a:t>
            </a:r>
          </a:p>
          <a:p>
            <a:pPr marL="990600" indent="-342900">
              <a:lnSpc>
                <a:spcPct val="100000"/>
              </a:lnSpc>
              <a:spcBef>
                <a:spcPts val="600"/>
              </a:spcBef>
              <a:spcAft>
                <a:spcPts val="600"/>
              </a:spcAft>
              <a:buSzPts val="1000"/>
              <a:buFont typeface="Arial" panose="020B0604020202020204" pitchFamily="34" charset="0"/>
              <a:buChar char="•"/>
            </a:pPr>
            <a:r>
              <a:rPr lang="en-AU" sz="1600" dirty="0">
                <a:effectLst/>
                <a:latin typeface="Public Sans Light" pitchFamily="2" charset="0"/>
                <a:ea typeface="Arial" panose="020B0604020202020204" pitchFamily="34" charset="0"/>
                <a:cs typeface="Arial" panose="020B0604020202020204" pitchFamily="34" charset="0"/>
              </a:rPr>
              <a:t>Hawkesbury City Council</a:t>
            </a:r>
          </a:p>
          <a:p>
            <a:pPr marL="990600" indent="-342900">
              <a:lnSpc>
                <a:spcPct val="100000"/>
              </a:lnSpc>
              <a:spcBef>
                <a:spcPts val="600"/>
              </a:spcBef>
              <a:spcAft>
                <a:spcPts val="600"/>
              </a:spcAft>
              <a:buSzPts val="1000"/>
              <a:buFont typeface="Arial" panose="020B0604020202020204" pitchFamily="34" charset="0"/>
              <a:buChar char="•"/>
            </a:pPr>
            <a:r>
              <a:rPr lang="en-AU" sz="1600" dirty="0">
                <a:effectLst/>
                <a:latin typeface="Public Sans Light" pitchFamily="2" charset="0"/>
                <a:ea typeface="Arial" panose="020B0604020202020204" pitchFamily="34" charset="0"/>
                <a:cs typeface="Arial" panose="020B0604020202020204" pitchFamily="34" charset="0"/>
              </a:rPr>
              <a:t>Kyogle Council</a:t>
            </a:r>
          </a:p>
          <a:p>
            <a:pPr marL="990600" indent="-342900">
              <a:lnSpc>
                <a:spcPct val="100000"/>
              </a:lnSpc>
              <a:spcBef>
                <a:spcPts val="600"/>
              </a:spcBef>
              <a:spcAft>
                <a:spcPts val="600"/>
              </a:spcAft>
              <a:buSzPts val="1000"/>
              <a:buFont typeface="Arial" panose="020B0604020202020204" pitchFamily="34" charset="0"/>
              <a:buChar char="•"/>
            </a:pPr>
            <a:r>
              <a:rPr lang="en-AU" sz="1600" dirty="0">
                <a:effectLst/>
                <a:latin typeface="Public Sans Light" pitchFamily="2" charset="0"/>
                <a:ea typeface="Arial" panose="020B0604020202020204" pitchFamily="34" charset="0"/>
                <a:cs typeface="Arial" panose="020B0604020202020204" pitchFamily="34" charset="0"/>
              </a:rPr>
              <a:t>Lismore City Council</a:t>
            </a:r>
          </a:p>
          <a:p>
            <a:pPr marL="990600" indent="-342900">
              <a:lnSpc>
                <a:spcPct val="100000"/>
              </a:lnSpc>
              <a:spcBef>
                <a:spcPts val="600"/>
              </a:spcBef>
              <a:spcAft>
                <a:spcPts val="600"/>
              </a:spcAft>
              <a:buSzPts val="1000"/>
              <a:buFont typeface="Arial" panose="020B0604020202020204" pitchFamily="34" charset="0"/>
              <a:buChar char="•"/>
            </a:pPr>
            <a:r>
              <a:rPr lang="en-AU" sz="1600" dirty="0">
                <a:effectLst/>
                <a:latin typeface="Public Sans Light" pitchFamily="2" charset="0"/>
                <a:ea typeface="Arial" panose="020B0604020202020204" pitchFamily="34" charset="0"/>
                <a:cs typeface="Arial" panose="020B0604020202020204" pitchFamily="34" charset="0"/>
              </a:rPr>
              <a:t>Richmond Valley Council</a:t>
            </a:r>
          </a:p>
          <a:p>
            <a:pPr marL="990600" indent="-342900">
              <a:lnSpc>
                <a:spcPct val="100000"/>
              </a:lnSpc>
              <a:spcBef>
                <a:spcPts val="600"/>
              </a:spcBef>
              <a:spcAft>
                <a:spcPts val="600"/>
              </a:spcAft>
              <a:buSzPts val="1000"/>
              <a:buFont typeface="Arial" panose="020B0604020202020204" pitchFamily="34" charset="0"/>
              <a:buChar char="•"/>
            </a:pPr>
            <a:r>
              <a:rPr lang="en-AU" sz="1600" dirty="0">
                <a:effectLst/>
                <a:latin typeface="Public Sans Light" pitchFamily="2" charset="0"/>
                <a:ea typeface="Arial" panose="020B0604020202020204" pitchFamily="34" charset="0"/>
                <a:cs typeface="Arial" panose="020B0604020202020204" pitchFamily="34" charset="0"/>
              </a:rPr>
              <a:t>Tweed Shire Council.</a:t>
            </a:r>
          </a:p>
        </p:txBody>
      </p:sp>
      <p:sp>
        <p:nvSpPr>
          <p:cNvPr id="4" name="TextBox 3">
            <a:extLst>
              <a:ext uri="{FF2B5EF4-FFF2-40B4-BE49-F238E27FC236}">
                <a16:creationId xmlns:a16="http://schemas.microsoft.com/office/drawing/2014/main" id="{97A78552-5023-3764-D2D7-66CED0922FF1}"/>
              </a:ext>
            </a:extLst>
          </p:cNvPr>
          <p:cNvSpPr txBox="1"/>
          <p:nvPr/>
        </p:nvSpPr>
        <p:spPr>
          <a:xfrm>
            <a:off x="6632999" y="2933449"/>
            <a:ext cx="4209293" cy="2862322"/>
          </a:xfrm>
          <a:prstGeom prst="rect">
            <a:avLst/>
          </a:prstGeom>
          <a:noFill/>
          <a:ln>
            <a:solidFill>
              <a:schemeClr val="bg2"/>
            </a:solidFill>
          </a:ln>
        </p:spPr>
        <p:txBody>
          <a:bodyPr wrap="square" rtlCol="0">
            <a:spAutoFit/>
          </a:bodyPr>
          <a:lstStyle/>
          <a:p>
            <a:r>
              <a:rPr lang="en-US" sz="1800" b="0" i="0" dirty="0">
                <a:solidFill>
                  <a:schemeClr val="bg1"/>
                </a:solidFill>
                <a:effectLst/>
              </a:rPr>
              <a:t>You must be one of the eight eligible councils to apply. Sporting entities in the eligible LGAs should bring their projects to the attention of eligible councils. </a:t>
            </a:r>
          </a:p>
          <a:p>
            <a:endParaRPr lang="en-US" sz="1800" dirty="0">
              <a:solidFill>
                <a:schemeClr val="bg1"/>
              </a:solidFill>
            </a:endParaRPr>
          </a:p>
          <a:p>
            <a:r>
              <a:rPr lang="en-US" sz="1800" b="0" i="0" dirty="0">
                <a:solidFill>
                  <a:schemeClr val="bg1"/>
                </a:solidFill>
                <a:effectLst/>
              </a:rPr>
              <a:t>Further information on other measures under the Sport Infrastructure Recovery Fund will be provided in September 2022.</a:t>
            </a:r>
            <a:endParaRPr lang="en-AU" sz="1800" dirty="0">
              <a:solidFill>
                <a:schemeClr val="bg1"/>
              </a:solidFill>
              <a:effectLst/>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548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B8ECE-FA79-4208-85AB-148B36F1B7C8}"/>
              </a:ext>
            </a:extLst>
          </p:cNvPr>
          <p:cNvSpPr>
            <a:spLocks noGrp="1"/>
          </p:cNvSpPr>
          <p:nvPr>
            <p:ph type="title"/>
          </p:nvPr>
        </p:nvSpPr>
        <p:spPr>
          <a:xfrm>
            <a:off x="360000" y="360000"/>
            <a:ext cx="9720000" cy="1176339"/>
          </a:xfrm>
        </p:spPr>
        <p:txBody>
          <a:bodyPr>
            <a:normAutofit/>
          </a:bodyPr>
          <a:lstStyle/>
          <a:p>
            <a:r>
              <a:rPr lang="en-AU" dirty="0"/>
              <a:t>Community Consultation​</a:t>
            </a:r>
            <a:br>
              <a:rPr lang="en-AU" sz="3600" dirty="0">
                <a:solidFill>
                  <a:srgbClr val="495054"/>
                </a:solidFill>
                <a:effectLst/>
                <a:latin typeface="Public Sans Light" pitchFamily="2" charset="0"/>
                <a:ea typeface="Arial" panose="020B0604020202020204" pitchFamily="34" charset="0"/>
                <a:cs typeface="Arial" panose="020B0604020202020204" pitchFamily="34" charset="0"/>
              </a:rPr>
            </a:br>
            <a:endParaRPr lang="en-AU" dirty="0"/>
          </a:p>
        </p:txBody>
      </p:sp>
      <p:sp>
        <p:nvSpPr>
          <p:cNvPr id="2" name="Slide Number Placeholder 1">
            <a:extLst>
              <a:ext uri="{FF2B5EF4-FFF2-40B4-BE49-F238E27FC236}">
                <a16:creationId xmlns:a16="http://schemas.microsoft.com/office/drawing/2014/main" id="{AEA28B2E-7C18-4F24-AA93-467BDF6A5483}"/>
              </a:ext>
            </a:extLst>
          </p:cNvPr>
          <p:cNvSpPr>
            <a:spLocks noGrp="1"/>
          </p:cNvSpPr>
          <p:nvPr>
            <p:ph type="sldNum" sz="quarter" idx="12"/>
          </p:nvPr>
        </p:nvSpPr>
        <p:spPr/>
        <p:txBody>
          <a:bodyPr/>
          <a:lstStyle/>
          <a:p>
            <a:fld id="{10A01DC5-1685-4615-8240-15192985C6A2}" type="slidenum">
              <a:rPr lang="en-AU" smtClean="0"/>
              <a:pPr/>
              <a:t>13</a:t>
            </a:fld>
            <a:endParaRPr lang="en-AU" dirty="0"/>
          </a:p>
        </p:txBody>
      </p:sp>
      <p:sp>
        <p:nvSpPr>
          <p:cNvPr id="6" name="Text Placeholder 5">
            <a:extLst>
              <a:ext uri="{FF2B5EF4-FFF2-40B4-BE49-F238E27FC236}">
                <a16:creationId xmlns:a16="http://schemas.microsoft.com/office/drawing/2014/main" id="{D1FC2BE6-FC39-4A4A-86CD-4D9890A3F036}"/>
              </a:ext>
            </a:extLst>
          </p:cNvPr>
          <p:cNvSpPr>
            <a:spLocks noGrp="1"/>
          </p:cNvSpPr>
          <p:nvPr>
            <p:ph type="body" sz="quarter" idx="4294967295"/>
          </p:nvPr>
        </p:nvSpPr>
        <p:spPr>
          <a:xfrm>
            <a:off x="263519" y="2976293"/>
            <a:ext cx="11447999" cy="3613043"/>
          </a:xfrm>
        </p:spPr>
        <p:txBody>
          <a:bodyPr anchor="t">
            <a:noAutofit/>
          </a:bodyPr>
          <a:lstStyle/>
          <a:p>
            <a:pPr>
              <a:spcBef>
                <a:spcPts val="600"/>
              </a:spcBef>
              <a:spcAft>
                <a:spcPts val="600"/>
              </a:spcAft>
            </a:pPr>
            <a:r>
              <a:rPr lang="en-AU" sz="1800" dirty="0">
                <a:solidFill>
                  <a:srgbClr val="22272B"/>
                </a:solidFill>
                <a:latin typeface="Public Sans Light" pitchFamily="2" charset="0"/>
                <a:cs typeface="Times New Roman" panose="02020603050405020304" pitchFamily="18" charset="0"/>
              </a:rPr>
              <a:t>Local councils should consult with:</a:t>
            </a:r>
          </a:p>
          <a:p>
            <a:pPr marL="285750" lvl="0" indent="-285750">
              <a:spcBef>
                <a:spcPts val="600"/>
              </a:spcBef>
              <a:spcAft>
                <a:spcPts val="600"/>
              </a:spcAft>
              <a:buSzPts val="1000"/>
              <a:buFont typeface="Arial" panose="020B0604020202020204" pitchFamily="34" charset="0"/>
              <a:buChar char="•"/>
            </a:pPr>
            <a:r>
              <a:rPr lang="en-AU" sz="1800" dirty="0">
                <a:solidFill>
                  <a:srgbClr val="22272B"/>
                </a:solidFill>
                <a:latin typeface="Public Sans Light" pitchFamily="2" charset="0"/>
                <a:cs typeface="Times New Roman" panose="02020603050405020304" pitchFamily="18" charset="0"/>
              </a:rPr>
              <a:t>Relevant NSW Office of Sport recognised NSW State Sporting Organisations (including National Sporting Organisations where the state body is part of a unitary governance model)</a:t>
            </a:r>
          </a:p>
          <a:p>
            <a:pPr marL="285750" lvl="0" indent="-285750">
              <a:spcBef>
                <a:spcPts val="600"/>
              </a:spcBef>
              <a:spcAft>
                <a:spcPts val="600"/>
              </a:spcAft>
              <a:buSzPts val="1000"/>
              <a:buFont typeface="Arial" panose="020B0604020202020204" pitchFamily="34" charset="0"/>
              <a:buChar char="•"/>
            </a:pPr>
            <a:r>
              <a:rPr lang="en-AU" sz="1800" dirty="0">
                <a:solidFill>
                  <a:srgbClr val="22272B"/>
                </a:solidFill>
                <a:latin typeface="Public Sans Light" pitchFamily="2" charset="0"/>
                <a:cs typeface="Times New Roman" panose="02020603050405020304" pitchFamily="18" charset="0"/>
              </a:rPr>
              <a:t>Incorporated, community-based, not-for-profit sporting organisations (clubs and associations whose primary purpose is to organise sporting activities/deliver sport programs)</a:t>
            </a:r>
          </a:p>
          <a:p>
            <a:pPr marL="285750" lvl="0" indent="-285750">
              <a:spcBef>
                <a:spcPts val="600"/>
              </a:spcBef>
              <a:spcAft>
                <a:spcPts val="600"/>
              </a:spcAft>
              <a:buSzPts val="1000"/>
              <a:buFont typeface="Arial" panose="020B0604020202020204" pitchFamily="34" charset="0"/>
              <a:buChar char="•"/>
            </a:pPr>
            <a:r>
              <a:rPr lang="en-AU" sz="1800" dirty="0">
                <a:solidFill>
                  <a:srgbClr val="22272B"/>
                </a:solidFill>
                <a:latin typeface="Public Sans Light" pitchFamily="2" charset="0"/>
                <a:cs typeface="Times New Roman" panose="02020603050405020304" pitchFamily="18" charset="0"/>
              </a:rPr>
              <a:t>Organisations providing sport and recreation programs that benefit the community, such as PCYCs, Y NSW and YWCA</a:t>
            </a:r>
          </a:p>
          <a:p>
            <a:pPr marL="285750" lvl="0" indent="-285750">
              <a:spcBef>
                <a:spcPts val="600"/>
              </a:spcBef>
              <a:spcAft>
                <a:spcPts val="600"/>
              </a:spcAft>
              <a:buSzPts val="1000"/>
              <a:buFont typeface="Arial" panose="020B0604020202020204" pitchFamily="34" charset="0"/>
              <a:buChar char="•"/>
            </a:pPr>
            <a:r>
              <a:rPr lang="en-AU" sz="1800" dirty="0">
                <a:solidFill>
                  <a:srgbClr val="22272B"/>
                </a:solidFill>
                <a:latin typeface="Public Sans Light" pitchFamily="2" charset="0"/>
                <a:cs typeface="Times New Roman" panose="02020603050405020304" pitchFamily="18" charset="0"/>
              </a:rPr>
              <a:t>Private enterprises who provide public access to sport participation activities.</a:t>
            </a:r>
          </a:p>
          <a:p>
            <a:pPr>
              <a:spcBef>
                <a:spcPts val="600"/>
              </a:spcBef>
              <a:spcAft>
                <a:spcPts val="600"/>
              </a:spcAft>
            </a:pPr>
            <a:r>
              <a:rPr lang="en-AU" sz="1800" dirty="0">
                <a:solidFill>
                  <a:srgbClr val="22272B"/>
                </a:solidFill>
                <a:latin typeface="Public Sans Light" pitchFamily="2" charset="0"/>
                <a:cs typeface="Times New Roman" panose="02020603050405020304" pitchFamily="18" charset="0"/>
              </a:rPr>
              <a:t>Partnerships between council and sporting groups are encouraged however council must apply on behalf of the sporting club or association. The council will be the grant recipient and will enter into a funding agreement with the Office of Sport.</a:t>
            </a:r>
          </a:p>
        </p:txBody>
      </p:sp>
      <p:sp>
        <p:nvSpPr>
          <p:cNvPr id="5" name="TextBox 4">
            <a:extLst>
              <a:ext uri="{FF2B5EF4-FFF2-40B4-BE49-F238E27FC236}">
                <a16:creationId xmlns:a16="http://schemas.microsoft.com/office/drawing/2014/main" id="{4A79F034-31E8-ED95-487B-AB1C9FBABE4B}"/>
              </a:ext>
            </a:extLst>
          </p:cNvPr>
          <p:cNvSpPr txBox="1"/>
          <p:nvPr/>
        </p:nvSpPr>
        <p:spPr>
          <a:xfrm>
            <a:off x="263519" y="1832359"/>
            <a:ext cx="11544481" cy="923330"/>
          </a:xfrm>
          <a:prstGeom prst="rect">
            <a:avLst/>
          </a:prstGeom>
          <a:noFill/>
        </p:spPr>
        <p:txBody>
          <a:bodyPr wrap="square">
            <a:spAutoFit/>
          </a:bodyPr>
          <a:lstStyle/>
          <a:p>
            <a:r>
              <a:rPr lang="en-AU" sz="1800" dirty="0">
                <a:solidFill>
                  <a:srgbClr val="22272B"/>
                </a:solidFill>
                <a:latin typeface="Public Sans SemiBold" pitchFamily="2" charset="0"/>
                <a:ea typeface="Arial" panose="020B0604020202020204" pitchFamily="34" charset="0"/>
                <a:cs typeface="Times New Roman" panose="02020603050405020304" pitchFamily="18" charset="0"/>
              </a:rPr>
              <a:t>Councils should bring this funding opportunity to the attention of local sporting organisations and sport facility asset owners/managers and work with them to identify project partnership opportunities and priority projects in their LGA</a:t>
            </a:r>
            <a:endParaRPr lang="en-AU" sz="1800" dirty="0"/>
          </a:p>
        </p:txBody>
      </p:sp>
    </p:spTree>
    <p:extLst>
      <p:ext uri="{BB962C8B-B14F-4D97-AF65-F5344CB8AC3E}">
        <p14:creationId xmlns:p14="http://schemas.microsoft.com/office/powerpoint/2010/main" val="93515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975F3281-E09A-71B1-6B9A-5C3D41EECA74}"/>
              </a:ext>
            </a:extLst>
          </p:cNvPr>
          <p:cNvSpPr>
            <a:spLocks noGrp="1"/>
          </p:cNvSpPr>
          <p:nvPr>
            <p:ph type="body" idx="1"/>
          </p:nvPr>
        </p:nvSpPr>
        <p:spPr>
          <a:xfrm>
            <a:off x="360000" y="2906481"/>
            <a:ext cx="4129992" cy="2244099"/>
          </a:xfrm>
        </p:spPr>
        <p:txBody>
          <a:bodyPr>
            <a:normAutofit/>
          </a:bodyPr>
          <a:lstStyle/>
          <a:p>
            <a:r>
              <a:rPr lang="en-AU" sz="1800" b="0" dirty="0">
                <a:latin typeface="+mn-lt"/>
              </a:rPr>
              <a:t>Social tiles for community consultation are available for use.</a:t>
            </a:r>
          </a:p>
          <a:p>
            <a:r>
              <a:rPr lang="en-AU" sz="1800" b="0" dirty="0">
                <a:latin typeface="+mn-lt"/>
              </a:rPr>
              <a:t>Please contact </a:t>
            </a:r>
            <a:r>
              <a:rPr lang="en-AU" sz="1800" b="0" dirty="0">
                <a:latin typeface="+mn-lt"/>
                <a:hlinkClick r:id="rId2">
                  <a:extLst>
                    <a:ext uri="{A12FA001-AC4F-418D-AE19-62706E023703}">
                      <ahyp:hlinkClr xmlns:ahyp="http://schemas.microsoft.com/office/drawing/2018/hyperlinkcolor" val="tx"/>
                    </a:ext>
                  </a:extLst>
                </a:hlinkClick>
              </a:rPr>
              <a:t>infrastructuregrants@sport.nsw.gov.au</a:t>
            </a:r>
            <a:endParaRPr lang="en-AU" sz="1800" b="0" dirty="0">
              <a:latin typeface="+mn-lt"/>
            </a:endParaRPr>
          </a:p>
        </p:txBody>
      </p:sp>
      <p:pic>
        <p:nvPicPr>
          <p:cNvPr id="12" name="Content Placeholder 11">
            <a:extLst>
              <a:ext uri="{FF2B5EF4-FFF2-40B4-BE49-F238E27FC236}">
                <a16:creationId xmlns:a16="http://schemas.microsoft.com/office/drawing/2014/main" id="{FA214CE7-4424-99B9-9536-C0D2FC02A1E3}"/>
              </a:ext>
            </a:extLst>
          </p:cNvPr>
          <p:cNvPicPr>
            <a:picLocks noGrp="1" noChangeAspect="1"/>
          </p:cNvPicPr>
          <p:nvPr>
            <p:ph sz="half" idx="2"/>
          </p:nvPr>
        </p:nvPicPr>
        <p:blipFill>
          <a:blip r:embed="rId3"/>
          <a:stretch>
            <a:fillRect/>
          </a:stretch>
        </p:blipFill>
        <p:spPr>
          <a:xfrm>
            <a:off x="4712125" y="2026762"/>
            <a:ext cx="3490892" cy="3502251"/>
          </a:xfrm>
        </p:spPr>
      </p:pic>
      <p:pic>
        <p:nvPicPr>
          <p:cNvPr id="18" name="Content Placeholder 17">
            <a:extLst>
              <a:ext uri="{FF2B5EF4-FFF2-40B4-BE49-F238E27FC236}">
                <a16:creationId xmlns:a16="http://schemas.microsoft.com/office/drawing/2014/main" id="{B32C3680-75DD-0E08-F8BC-9C2E63DDB7F4}"/>
              </a:ext>
            </a:extLst>
          </p:cNvPr>
          <p:cNvPicPr>
            <a:picLocks noGrp="1" noChangeAspect="1"/>
          </p:cNvPicPr>
          <p:nvPr>
            <p:ph sz="quarter" idx="4"/>
          </p:nvPr>
        </p:nvPicPr>
        <p:blipFill>
          <a:blip r:embed="rId4"/>
          <a:stretch>
            <a:fillRect/>
          </a:stretch>
        </p:blipFill>
        <p:spPr>
          <a:xfrm>
            <a:off x="8425150" y="2026762"/>
            <a:ext cx="3487394" cy="3502251"/>
          </a:xfrm>
        </p:spPr>
      </p:pic>
      <p:sp>
        <p:nvSpPr>
          <p:cNvPr id="3" name="Footer Placeholder 2">
            <a:extLst>
              <a:ext uri="{FF2B5EF4-FFF2-40B4-BE49-F238E27FC236}">
                <a16:creationId xmlns:a16="http://schemas.microsoft.com/office/drawing/2014/main" id="{6F354AD5-8D00-E282-E593-3E47744BB65B}"/>
              </a:ext>
            </a:extLst>
          </p:cNvPr>
          <p:cNvSpPr>
            <a:spLocks noGrp="1"/>
          </p:cNvSpPr>
          <p:nvPr>
            <p:ph type="ftr" sz="quarter" idx="11"/>
          </p:nvPr>
        </p:nvSpPr>
        <p:spPr/>
        <p:txBody>
          <a:bodyPr/>
          <a:lstStyle/>
          <a:p>
            <a:r>
              <a:rPr lang="en-US" dirty="0"/>
              <a:t>Office of Sport</a:t>
            </a:r>
            <a:endParaRPr lang="en-AU" dirty="0"/>
          </a:p>
        </p:txBody>
      </p:sp>
      <p:sp>
        <p:nvSpPr>
          <p:cNvPr id="4" name="Slide Number Placeholder 3">
            <a:extLst>
              <a:ext uri="{FF2B5EF4-FFF2-40B4-BE49-F238E27FC236}">
                <a16:creationId xmlns:a16="http://schemas.microsoft.com/office/drawing/2014/main" id="{C3D919C4-DD88-D0C5-0BBD-11E179DCCD3F}"/>
              </a:ext>
            </a:extLst>
          </p:cNvPr>
          <p:cNvSpPr>
            <a:spLocks noGrp="1"/>
          </p:cNvSpPr>
          <p:nvPr>
            <p:ph type="sldNum" sz="quarter" idx="12"/>
          </p:nvPr>
        </p:nvSpPr>
        <p:spPr/>
        <p:txBody>
          <a:bodyPr/>
          <a:lstStyle/>
          <a:p>
            <a:fld id="{10A01DC5-1685-4615-8240-15192985C6A2}" type="slidenum">
              <a:rPr lang="en-AU" smtClean="0"/>
              <a:t>14</a:t>
            </a:fld>
            <a:endParaRPr lang="en-AU" dirty="0"/>
          </a:p>
        </p:txBody>
      </p:sp>
      <p:sp>
        <p:nvSpPr>
          <p:cNvPr id="8" name="Title 7">
            <a:extLst>
              <a:ext uri="{FF2B5EF4-FFF2-40B4-BE49-F238E27FC236}">
                <a16:creationId xmlns:a16="http://schemas.microsoft.com/office/drawing/2014/main" id="{1F263943-3417-0C2A-424C-7F38F68193E9}"/>
              </a:ext>
            </a:extLst>
          </p:cNvPr>
          <p:cNvSpPr>
            <a:spLocks noGrp="1"/>
          </p:cNvSpPr>
          <p:nvPr>
            <p:ph type="title"/>
          </p:nvPr>
        </p:nvSpPr>
        <p:spPr/>
        <p:txBody>
          <a:bodyPr/>
          <a:lstStyle/>
          <a:p>
            <a:r>
              <a:rPr lang="en-AU" dirty="0"/>
              <a:t>Social Tiles for Community Consultation</a:t>
            </a:r>
          </a:p>
        </p:txBody>
      </p:sp>
    </p:spTree>
    <p:extLst>
      <p:ext uri="{BB962C8B-B14F-4D97-AF65-F5344CB8AC3E}">
        <p14:creationId xmlns:p14="http://schemas.microsoft.com/office/powerpoint/2010/main" val="4215854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DA5E9B0-4693-46C1-A0C1-33DBA2791197}"/>
              </a:ext>
            </a:extLst>
          </p:cNvPr>
          <p:cNvSpPr>
            <a:spLocks noGrp="1"/>
          </p:cNvSpPr>
          <p:nvPr>
            <p:ph type="title"/>
          </p:nvPr>
        </p:nvSpPr>
        <p:spPr>
          <a:xfrm>
            <a:off x="360000" y="360000"/>
            <a:ext cx="9720000" cy="1009652"/>
          </a:xfrm>
        </p:spPr>
        <p:txBody>
          <a:bodyPr anchor="t">
            <a:normAutofit/>
          </a:bodyPr>
          <a:lstStyle/>
          <a:p>
            <a:r>
              <a:rPr lang="en-AU" dirty="0"/>
              <a:t>Eligible Grant Costs ​</a:t>
            </a:r>
          </a:p>
        </p:txBody>
      </p:sp>
      <p:sp>
        <p:nvSpPr>
          <p:cNvPr id="9" name="Text Placeholder 8">
            <a:extLst>
              <a:ext uri="{FF2B5EF4-FFF2-40B4-BE49-F238E27FC236}">
                <a16:creationId xmlns:a16="http://schemas.microsoft.com/office/drawing/2014/main" id="{3EF057EA-D7C2-478E-ACD2-ACD26BB35C2D}"/>
              </a:ext>
            </a:extLst>
          </p:cNvPr>
          <p:cNvSpPr>
            <a:spLocks noGrp="1"/>
          </p:cNvSpPr>
          <p:nvPr>
            <p:ph idx="1"/>
          </p:nvPr>
        </p:nvSpPr>
        <p:spPr>
          <a:xfrm>
            <a:off x="360000" y="1632858"/>
            <a:ext cx="11448000" cy="4691742"/>
          </a:xfrm>
        </p:spPr>
        <p:txBody>
          <a:bodyPr vert="horz" lIns="0" tIns="0" rIns="0" bIns="0" numCol="1" spcCol="180000" rtlCol="0">
            <a:normAutofit fontScale="85000" lnSpcReduction="10000"/>
          </a:bodyPr>
          <a:lstStyle/>
          <a:p>
            <a:pPr marL="369888" indent="-285750">
              <a:lnSpc>
                <a:spcPct val="120000"/>
              </a:lnSpc>
              <a:spcBef>
                <a:spcPts val="600"/>
              </a:spcBef>
              <a:spcAft>
                <a:spcPts val="600"/>
              </a:spcAft>
              <a:buFont typeface="Arial" panose="020B0604020202020204" pitchFamily="34" charset="0"/>
              <a:buChar char="•"/>
            </a:pPr>
            <a:r>
              <a:rPr lang="en-US" sz="1800" dirty="0">
                <a:latin typeface="+mn-lt"/>
              </a:rPr>
              <a:t>Work related to the preparation of grant bids, scoping of projects and preparation of applications not exceeding 5 per cent of their allocated funds </a:t>
            </a:r>
          </a:p>
          <a:p>
            <a:pPr marL="369888" indent="-285750">
              <a:lnSpc>
                <a:spcPct val="120000"/>
              </a:lnSpc>
              <a:spcBef>
                <a:spcPts val="600"/>
              </a:spcBef>
              <a:spcAft>
                <a:spcPts val="600"/>
              </a:spcAft>
              <a:buFont typeface="Arial" panose="020B0604020202020204" pitchFamily="34" charset="0"/>
              <a:buChar char="•"/>
            </a:pPr>
            <a:r>
              <a:rPr lang="en-US" sz="1800" dirty="0">
                <a:latin typeface="+mn-lt"/>
              </a:rPr>
              <a:t>The delivery of eligible projects, including administration costs and project management costs not exceeding 20 per cent of the requested funding </a:t>
            </a:r>
          </a:p>
          <a:p>
            <a:pPr marL="369888" indent="-285750">
              <a:lnSpc>
                <a:spcPct val="120000"/>
              </a:lnSpc>
              <a:spcBef>
                <a:spcPts val="600"/>
              </a:spcBef>
              <a:spcAft>
                <a:spcPts val="600"/>
              </a:spcAft>
              <a:buFont typeface="Arial" panose="020B0604020202020204" pitchFamily="34" charset="0"/>
              <a:buChar char="•"/>
            </a:pPr>
            <a:r>
              <a:rPr lang="en-US" sz="1800" dirty="0">
                <a:latin typeface="+mn-lt"/>
              </a:rPr>
              <a:t>Detailed Damage Assessments, Feasibility Studies, detailed designs and technical reports, and preparation of business cases  </a:t>
            </a:r>
          </a:p>
          <a:p>
            <a:pPr marL="369888" indent="-285750">
              <a:lnSpc>
                <a:spcPct val="120000"/>
              </a:lnSpc>
              <a:spcBef>
                <a:spcPts val="600"/>
              </a:spcBef>
              <a:spcAft>
                <a:spcPts val="600"/>
              </a:spcAft>
              <a:buFont typeface="Arial" panose="020B0604020202020204" pitchFamily="34" charset="0"/>
              <a:buChar char="•"/>
              <a:tabLst>
                <a:tab pos="719138" algn="l"/>
              </a:tabLst>
            </a:pPr>
            <a:r>
              <a:rPr lang="en-US" sz="1800" dirty="0">
                <a:latin typeface="+mn-lt"/>
              </a:rPr>
              <a:t>Capital works costs for the repair, rebuild or support project resilience of sport infrastructure works directly related to storm and flood damage and works that have not yet commenced </a:t>
            </a:r>
          </a:p>
          <a:p>
            <a:pPr marL="369888" indent="-285750">
              <a:lnSpc>
                <a:spcPct val="120000"/>
              </a:lnSpc>
              <a:spcBef>
                <a:spcPts val="600"/>
              </a:spcBef>
              <a:spcAft>
                <a:spcPts val="600"/>
              </a:spcAft>
              <a:buFont typeface="Arial" panose="020B0604020202020204" pitchFamily="34" charset="0"/>
              <a:buChar char="•"/>
            </a:pPr>
            <a:r>
              <a:rPr lang="en-US" sz="1800" dirty="0">
                <a:latin typeface="+mn-lt"/>
              </a:rPr>
              <a:t>Works on directly damaged community sport infrastructure not yet commenced to support future disaster resilience </a:t>
            </a:r>
          </a:p>
          <a:p>
            <a:pPr marL="369888" indent="-285750">
              <a:lnSpc>
                <a:spcPct val="120000"/>
              </a:lnSpc>
              <a:spcBef>
                <a:spcPts val="600"/>
              </a:spcBef>
              <a:spcAft>
                <a:spcPts val="600"/>
              </a:spcAft>
              <a:buFont typeface="Arial" panose="020B0604020202020204" pitchFamily="34" charset="0"/>
              <a:buChar char="•"/>
            </a:pPr>
            <a:r>
              <a:rPr lang="en-US" sz="1800" dirty="0">
                <a:latin typeface="+mn-lt"/>
              </a:rPr>
              <a:t>Works directly related to storm and flood damage in February-March 2022 that have not been covered through other NSW or Australian Government funding and/or insurance claims </a:t>
            </a:r>
          </a:p>
          <a:p>
            <a:pPr marL="369888" indent="-285750">
              <a:lnSpc>
                <a:spcPct val="120000"/>
              </a:lnSpc>
              <a:spcBef>
                <a:spcPts val="600"/>
              </a:spcBef>
              <a:spcAft>
                <a:spcPts val="600"/>
              </a:spcAft>
              <a:buFont typeface="Arial" panose="020B0604020202020204" pitchFamily="34" charset="0"/>
              <a:buChar char="•"/>
            </a:pPr>
            <a:r>
              <a:rPr lang="en-US" sz="1800" dirty="0">
                <a:latin typeface="+mn-lt"/>
              </a:rPr>
              <a:t>Salary/wages and entitlements for employees/contractors and/or consultants specifically engaged for the project(s)</a:t>
            </a:r>
          </a:p>
          <a:p>
            <a:pPr marL="369888" lvl="1" indent="-285750">
              <a:lnSpc>
                <a:spcPct val="120000"/>
              </a:lnSpc>
              <a:spcBef>
                <a:spcPts val="600"/>
              </a:spcBef>
              <a:buFont typeface="Arial" panose="020B0604020202020204" pitchFamily="34" charset="0"/>
              <a:buChar char="•"/>
            </a:pPr>
            <a:r>
              <a:rPr lang="en-US" sz="1800" dirty="0">
                <a:latin typeface="+mn-lt"/>
              </a:rPr>
              <a:t>Retrospective costs (with the exception of costs related to grant application preparation) may be eligible in exceptional circumstances on the basis that the works were required to be undertaken in order to ensure safety and/or accessibility to the public or property. This will be determined by the Office of Sport.</a:t>
            </a:r>
            <a:endParaRPr lang="en-AU" sz="1800" dirty="0">
              <a:latin typeface="+mn-lt"/>
            </a:endParaRPr>
          </a:p>
        </p:txBody>
      </p:sp>
      <p:sp>
        <p:nvSpPr>
          <p:cNvPr id="3" name="Footer Placeholder 2">
            <a:extLst>
              <a:ext uri="{FF2B5EF4-FFF2-40B4-BE49-F238E27FC236}">
                <a16:creationId xmlns:a16="http://schemas.microsoft.com/office/drawing/2014/main" id="{4C64206D-8265-4A4B-8A7A-4DB83A22DDB9}"/>
              </a:ext>
            </a:extLst>
          </p:cNvPr>
          <p:cNvSpPr>
            <a:spLocks noGrp="1"/>
          </p:cNvSpPr>
          <p:nvPr>
            <p:ph type="ftr" sz="quarter" idx="11"/>
          </p:nvPr>
        </p:nvSpPr>
        <p:spPr>
          <a:xfrm>
            <a:off x="360000" y="6444000"/>
            <a:ext cx="6720000" cy="252000"/>
          </a:xfrm>
        </p:spPr>
        <p:txBody>
          <a:bodyPr anchor="t">
            <a:normAutofit/>
          </a:bodyPr>
          <a:lstStyle/>
          <a:p>
            <a:pPr>
              <a:spcAft>
                <a:spcPts val="600"/>
              </a:spcAft>
            </a:pPr>
            <a:r>
              <a:rPr lang="en-US" dirty="0"/>
              <a:t>Office of Sport</a:t>
            </a:r>
            <a:endParaRPr lang="en-AU" dirty="0"/>
          </a:p>
        </p:txBody>
      </p:sp>
      <p:sp>
        <p:nvSpPr>
          <p:cNvPr id="4" name="Slide Number Placeholder 3">
            <a:extLst>
              <a:ext uri="{FF2B5EF4-FFF2-40B4-BE49-F238E27FC236}">
                <a16:creationId xmlns:a16="http://schemas.microsoft.com/office/drawing/2014/main" id="{5A74D4D0-84A3-4547-B2BC-6A798F828250}"/>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15</a:t>
            </a:fld>
            <a:endParaRPr lang="en-AU" dirty="0"/>
          </a:p>
        </p:txBody>
      </p:sp>
    </p:spTree>
    <p:extLst>
      <p:ext uri="{BB962C8B-B14F-4D97-AF65-F5344CB8AC3E}">
        <p14:creationId xmlns:p14="http://schemas.microsoft.com/office/powerpoint/2010/main" val="1157472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DA5E9B0-4693-46C1-A0C1-33DBA2791197}"/>
              </a:ext>
            </a:extLst>
          </p:cNvPr>
          <p:cNvSpPr>
            <a:spLocks noGrp="1"/>
          </p:cNvSpPr>
          <p:nvPr>
            <p:ph type="title"/>
          </p:nvPr>
        </p:nvSpPr>
        <p:spPr/>
        <p:txBody>
          <a:bodyPr anchor="t">
            <a:normAutofit/>
          </a:bodyPr>
          <a:lstStyle/>
          <a:p>
            <a:r>
              <a:rPr lang="en-AU" dirty="0"/>
              <a:t>Eligible Projects ​</a:t>
            </a:r>
          </a:p>
        </p:txBody>
      </p:sp>
      <p:sp>
        <p:nvSpPr>
          <p:cNvPr id="9" name="Text Placeholder 8">
            <a:extLst>
              <a:ext uri="{FF2B5EF4-FFF2-40B4-BE49-F238E27FC236}">
                <a16:creationId xmlns:a16="http://schemas.microsoft.com/office/drawing/2014/main" id="{3EF057EA-D7C2-478E-ACD2-ACD26BB35C2D}"/>
              </a:ext>
            </a:extLst>
          </p:cNvPr>
          <p:cNvSpPr>
            <a:spLocks noGrp="1"/>
          </p:cNvSpPr>
          <p:nvPr>
            <p:ph idx="1"/>
          </p:nvPr>
        </p:nvSpPr>
        <p:spPr>
          <a:xfrm>
            <a:off x="372000" y="2819080"/>
            <a:ext cx="11448000" cy="1744478"/>
          </a:xfrm>
        </p:spPr>
        <p:txBody>
          <a:bodyPr vert="horz" lIns="0" tIns="0" rIns="0" bIns="0" numCol="1" spcCol="180000" rtlCol="0">
            <a:normAutofit/>
          </a:bodyPr>
          <a:lstStyle/>
          <a:p>
            <a:r>
              <a:rPr lang="en-AU" dirty="0"/>
              <a:t>The Program Guidelines give examples of both eligible and ineligible project types </a:t>
            </a:r>
            <a:r>
              <a:rPr lang="en-US" dirty="0"/>
              <a:t>and project components and costs.  </a:t>
            </a:r>
            <a:endParaRPr lang="en-AU" dirty="0"/>
          </a:p>
          <a:p>
            <a:r>
              <a:rPr lang="en-AU" dirty="0"/>
              <a:t>Please take the time to review this section of the Program Guidelines carefully. Ineligible project scope and components will not be funded.</a:t>
            </a:r>
          </a:p>
          <a:p>
            <a:endParaRPr lang="en-AU" dirty="0"/>
          </a:p>
        </p:txBody>
      </p:sp>
      <p:sp>
        <p:nvSpPr>
          <p:cNvPr id="3" name="Footer Placeholder 2">
            <a:extLst>
              <a:ext uri="{FF2B5EF4-FFF2-40B4-BE49-F238E27FC236}">
                <a16:creationId xmlns:a16="http://schemas.microsoft.com/office/drawing/2014/main" id="{4C64206D-8265-4A4B-8A7A-4DB83A22DDB9}"/>
              </a:ext>
            </a:extLst>
          </p:cNvPr>
          <p:cNvSpPr>
            <a:spLocks noGrp="1"/>
          </p:cNvSpPr>
          <p:nvPr>
            <p:ph type="ftr" sz="quarter" idx="11"/>
          </p:nvPr>
        </p:nvSpPr>
        <p:spPr/>
        <p:txBody>
          <a:bodyPr anchor="t">
            <a:normAutofit/>
          </a:bodyPr>
          <a:lstStyle/>
          <a:p>
            <a:pPr>
              <a:spcAft>
                <a:spcPts val="600"/>
              </a:spcAft>
            </a:pPr>
            <a:r>
              <a:rPr lang="en-US" dirty="0"/>
              <a:t>Office of Sport</a:t>
            </a:r>
            <a:endParaRPr lang="en-AU" dirty="0"/>
          </a:p>
        </p:txBody>
      </p:sp>
      <p:sp>
        <p:nvSpPr>
          <p:cNvPr id="4" name="Slide Number Placeholder 3">
            <a:extLst>
              <a:ext uri="{FF2B5EF4-FFF2-40B4-BE49-F238E27FC236}">
                <a16:creationId xmlns:a16="http://schemas.microsoft.com/office/drawing/2014/main" id="{5A74D4D0-84A3-4547-B2BC-6A798F828250}"/>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16</a:t>
            </a:fld>
            <a:endParaRPr lang="en-AU" dirty="0"/>
          </a:p>
        </p:txBody>
      </p:sp>
    </p:spTree>
    <p:extLst>
      <p:ext uri="{BB962C8B-B14F-4D97-AF65-F5344CB8AC3E}">
        <p14:creationId xmlns:p14="http://schemas.microsoft.com/office/powerpoint/2010/main" val="1687661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C458F7A0-D7E1-4113-97B8-DEA0C016FE0B}"/>
              </a:ext>
            </a:extLst>
          </p:cNvPr>
          <p:cNvSpPr txBox="1">
            <a:spLocks/>
          </p:cNvSpPr>
          <p:nvPr/>
        </p:nvSpPr>
        <p:spPr>
          <a:xfrm>
            <a:off x="371998" y="2141485"/>
            <a:ext cx="11306174" cy="540310"/>
          </a:xfrm>
          <a:prstGeom prst="rect">
            <a:avLst/>
          </a:prstGeom>
        </p:spPr>
        <p:txBody>
          <a:bodyPr lIns="0" tIns="0" rIns="0" bIns="0">
            <a:noAutofit/>
          </a:bodyPr>
          <a:lstStyle>
            <a:lvl1pPr algn="l" defTabSz="914400" rtl="0" eaLnBrk="1" latinLnBrk="0" hangingPunct="1">
              <a:lnSpc>
                <a:spcPct val="90000"/>
              </a:lnSpc>
              <a:spcBef>
                <a:spcPct val="0"/>
              </a:spcBef>
              <a:buNone/>
              <a:defRPr sz="2400" b="1" kern="1200" cap="all" baseline="0">
                <a:solidFill>
                  <a:schemeClr val="bg1"/>
                </a:solidFill>
                <a:latin typeface="Arial" panose="020B0604020202020204" pitchFamily="34" charset="0"/>
                <a:ea typeface="+mj-ea"/>
                <a:cs typeface="+mj-cs"/>
              </a:defRPr>
            </a:lvl1pPr>
          </a:lstStyle>
          <a:p>
            <a:r>
              <a:rPr lang="en-AU" dirty="0">
                <a:latin typeface="Public Sans" pitchFamily="2" charset="0"/>
              </a:rPr>
              <a:t>Application Timeline</a:t>
            </a:r>
          </a:p>
        </p:txBody>
      </p:sp>
      <p:graphicFrame>
        <p:nvGraphicFramePr>
          <p:cNvPr id="8" name="Table 7">
            <a:extLst>
              <a:ext uri="{FF2B5EF4-FFF2-40B4-BE49-F238E27FC236}">
                <a16:creationId xmlns:a16="http://schemas.microsoft.com/office/drawing/2014/main" id="{042C47A0-3497-4390-BFD2-0351475B77AE}"/>
              </a:ext>
            </a:extLst>
          </p:cNvPr>
          <p:cNvGraphicFramePr>
            <a:graphicFrameLocks/>
          </p:cNvGraphicFramePr>
          <p:nvPr>
            <p:extLst>
              <p:ext uri="{D42A27DB-BD31-4B8C-83A1-F6EECF244321}">
                <p14:modId xmlns:p14="http://schemas.microsoft.com/office/powerpoint/2010/main" val="2671564"/>
              </p:ext>
            </p:extLst>
          </p:nvPr>
        </p:nvGraphicFramePr>
        <p:xfrm>
          <a:off x="441667" y="1902600"/>
          <a:ext cx="11447997" cy="4696163"/>
        </p:xfrm>
        <a:graphic>
          <a:graphicData uri="http://schemas.openxmlformats.org/drawingml/2006/table">
            <a:tbl>
              <a:tblPr>
                <a:tableStyleId>{2D5ABB26-0587-4C30-8999-92F81FD0307C}</a:tableStyleId>
              </a:tblPr>
              <a:tblGrid>
                <a:gridCol w="3815999">
                  <a:extLst>
                    <a:ext uri="{9D8B030D-6E8A-4147-A177-3AD203B41FA5}">
                      <a16:colId xmlns:a16="http://schemas.microsoft.com/office/drawing/2014/main" val="578024989"/>
                    </a:ext>
                  </a:extLst>
                </a:gridCol>
                <a:gridCol w="3815999">
                  <a:extLst>
                    <a:ext uri="{9D8B030D-6E8A-4147-A177-3AD203B41FA5}">
                      <a16:colId xmlns:a16="http://schemas.microsoft.com/office/drawing/2014/main" val="2175332843"/>
                    </a:ext>
                  </a:extLst>
                </a:gridCol>
                <a:gridCol w="3815999">
                  <a:extLst>
                    <a:ext uri="{9D8B030D-6E8A-4147-A177-3AD203B41FA5}">
                      <a16:colId xmlns:a16="http://schemas.microsoft.com/office/drawing/2014/main" val="4131830133"/>
                    </a:ext>
                  </a:extLst>
                </a:gridCol>
              </a:tblGrid>
              <a:tr h="919615">
                <a:tc>
                  <a:txBody>
                    <a:bodyPr/>
                    <a:lstStyle/>
                    <a:p>
                      <a:r>
                        <a:rPr lang="en-US" sz="1800" b="0" u="none" dirty="0">
                          <a:solidFill>
                            <a:schemeClr val="bg2"/>
                          </a:solidFill>
                          <a:latin typeface="Public Sans"/>
                        </a:rPr>
                        <a:t>Step 1: </a:t>
                      </a:r>
                      <a:br>
                        <a:rPr lang="en-US" sz="1800" b="1" u="none" dirty="0">
                          <a:solidFill>
                            <a:srgbClr val="002664"/>
                          </a:solidFill>
                          <a:latin typeface="Public Sans"/>
                        </a:rPr>
                      </a:br>
                      <a:r>
                        <a:rPr lang="en-US" sz="1800" b="1" u="none" dirty="0">
                          <a:solidFill>
                            <a:schemeClr val="bg2"/>
                          </a:solidFill>
                          <a:latin typeface="Public Sans SemiBold" pitchFamily="2" charset="0"/>
                        </a:rPr>
                        <a:t>Check your eligibility</a:t>
                      </a:r>
                    </a:p>
                  </a:txBody>
                  <a:tcPr marL="72000" marR="180000" marT="72000" marB="72000" anchor="ctr">
                    <a:lnB w="6350" cap="flat" cmpd="sng" algn="ctr">
                      <a:solidFill>
                        <a:schemeClr val="tx1"/>
                      </a:solidFill>
                      <a:prstDash val="solid"/>
                      <a:round/>
                      <a:headEnd type="none" w="med" len="med"/>
                      <a:tailEnd type="none" w="med" len="med"/>
                    </a:lnB>
                    <a:solidFill>
                      <a:schemeClr val="accent2"/>
                    </a:solidFill>
                  </a:tcPr>
                </a:tc>
                <a:tc>
                  <a:txBody>
                    <a:bodyPr/>
                    <a:lstStyle/>
                    <a:p>
                      <a:r>
                        <a:rPr lang="en-US" sz="1800" b="0" u="none" dirty="0">
                          <a:solidFill>
                            <a:schemeClr val="bg2"/>
                          </a:solidFill>
                          <a:latin typeface="Public Sans"/>
                        </a:rPr>
                        <a:t>Step 2: </a:t>
                      </a:r>
                      <a:br>
                        <a:rPr lang="en-US" sz="1800" b="1" u="none" dirty="0">
                          <a:solidFill>
                            <a:srgbClr val="002664"/>
                          </a:solidFill>
                          <a:latin typeface="Public Sans"/>
                        </a:rPr>
                      </a:br>
                      <a:r>
                        <a:rPr lang="en-US" sz="1800" b="1" u="none" dirty="0">
                          <a:solidFill>
                            <a:schemeClr val="bg2"/>
                          </a:solidFill>
                          <a:latin typeface="Public Sans SemiBold" pitchFamily="2" charset="0"/>
                        </a:rPr>
                        <a:t>Prepare your application</a:t>
                      </a:r>
                    </a:p>
                  </a:txBody>
                  <a:tcPr marL="72000" marR="180000" marT="72000" marB="72000" anchor="ctr">
                    <a:lnB w="6350" cap="flat" cmpd="sng" algn="ctr">
                      <a:solidFill>
                        <a:schemeClr val="tx1"/>
                      </a:solidFill>
                      <a:prstDash val="solid"/>
                      <a:round/>
                      <a:headEnd type="none" w="med" len="med"/>
                      <a:tailEnd type="none" w="med" len="med"/>
                    </a:lnB>
                    <a:solidFill>
                      <a:schemeClr val="accent2"/>
                    </a:solidFill>
                  </a:tcPr>
                </a:tc>
                <a:tc>
                  <a:txBody>
                    <a:bodyPr/>
                    <a:lstStyle/>
                    <a:p>
                      <a:r>
                        <a:rPr lang="en-AU" sz="1800" b="0" u="none" dirty="0">
                          <a:solidFill>
                            <a:schemeClr val="bg2"/>
                          </a:solidFill>
                          <a:latin typeface="Public Sans"/>
                        </a:rPr>
                        <a:t>Step 3: </a:t>
                      </a:r>
                      <a:endParaRPr lang="en-AU" sz="1800" b="0" u="none" dirty="0">
                        <a:solidFill>
                          <a:schemeClr val="bg2"/>
                        </a:solidFill>
                        <a:latin typeface="Public Sans" pitchFamily="2" charset="0"/>
                      </a:endParaRPr>
                    </a:p>
                    <a:p>
                      <a:r>
                        <a:rPr lang="en-AU" sz="1800" b="1" u="none" dirty="0">
                          <a:solidFill>
                            <a:schemeClr val="bg2"/>
                          </a:solidFill>
                          <a:latin typeface="Public Sans SemiBold" pitchFamily="2" charset="0"/>
                        </a:rPr>
                        <a:t>Submit your application</a:t>
                      </a:r>
                    </a:p>
                  </a:txBody>
                  <a:tcPr marL="72000" marR="180000" marT="72000" marB="72000" anchor="ctr">
                    <a:lnB w="63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376255758"/>
                  </a:ext>
                </a:extLst>
              </a:tr>
              <a:tr h="3776548">
                <a:tc>
                  <a:txBody>
                    <a:bodyPr/>
                    <a:lstStyle/>
                    <a:p>
                      <a:pPr marL="0" indent="0">
                        <a:spcBef>
                          <a:spcPts val="600"/>
                        </a:spcBef>
                        <a:spcAft>
                          <a:spcPts val="1200"/>
                        </a:spcAft>
                        <a:buFont typeface="Arial" panose="020B0604020202020204" pitchFamily="34" charset="0"/>
                        <a:buNone/>
                      </a:pPr>
                      <a:r>
                        <a:rPr lang="en-AU" sz="1400" dirty="0">
                          <a:ea typeface="+mn-lt"/>
                          <a:cs typeface="+mn-lt"/>
                        </a:rPr>
                        <a:t>Before applying,  you need to read the guidelines and related materials to make sure you understand all relevant requirements, including how to identify whether projects you have identified are eligible.</a:t>
                      </a:r>
                    </a:p>
                    <a:p>
                      <a:pPr marL="0" lvl="0" indent="0">
                        <a:spcBef>
                          <a:spcPts val="600"/>
                        </a:spcBef>
                        <a:spcAft>
                          <a:spcPts val="1200"/>
                        </a:spcAft>
                        <a:buSzPts val="1000"/>
                        <a:buFont typeface="Arial" panose="020B0604020202020204" pitchFamily="34" charset="0"/>
                        <a:buNone/>
                      </a:pPr>
                      <a:r>
                        <a:rPr lang="en-AU" sz="1400" dirty="0">
                          <a:ea typeface="+mn-lt"/>
                          <a:cs typeface="+mn-lt"/>
                        </a:rPr>
                        <a:t>You can find the relevant information including guidelines on the </a:t>
                      </a:r>
                      <a:r>
                        <a:rPr lang="en-AU" sz="1400" dirty="0">
                          <a:ea typeface="+mn-lt"/>
                          <a:cs typeface="+mn-lt"/>
                          <a:hlinkClick r:id="rId3">
                            <a:extLst>
                              <a:ext uri="{A12FA001-AC4F-418D-AE19-62706E023703}">
                                <ahyp:hlinkClr xmlns:ahyp="http://schemas.microsoft.com/office/drawing/2018/hyperlinkcolor" val="tx"/>
                              </a:ext>
                            </a:extLst>
                          </a:hlinkClick>
                        </a:rPr>
                        <a:t>Office of Sport’s website</a:t>
                      </a:r>
                      <a:r>
                        <a:rPr lang="en-AU" sz="1400" dirty="0">
                          <a:ea typeface="+mn-lt"/>
                          <a:cs typeface="+mn-lt"/>
                        </a:rPr>
                        <a:t>. </a:t>
                      </a:r>
                    </a:p>
                    <a:p>
                      <a:pPr marL="0" lvl="1" indent="0" algn="l">
                        <a:spcAft>
                          <a:spcPts val="600"/>
                        </a:spcAft>
                        <a:buNone/>
                      </a:pPr>
                      <a:endParaRPr lang="en-US" sz="1400" b="0" i="0" u="none" strike="noStrike" noProof="0" dirty="0"/>
                    </a:p>
                  </a:txBody>
                  <a:tcPr marL="72000" marR="180000" marT="72000" marB="72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spcBef>
                          <a:spcPts val="600"/>
                        </a:spcBef>
                        <a:spcAft>
                          <a:spcPts val="1200"/>
                        </a:spcAft>
                        <a:buFont typeface="Arial" panose="020B0604020202020204" pitchFamily="34" charset="0"/>
                        <a:buNone/>
                      </a:pPr>
                      <a:r>
                        <a:rPr lang="en-AU" sz="1400" dirty="0">
                          <a:effectLst/>
                          <a:latin typeface="Public Sans Light" pitchFamily="2" charset="0"/>
                          <a:ea typeface="Arial" panose="020B0604020202020204" pitchFamily="34" charset="0"/>
                          <a:cs typeface="Arial" panose="020B0604020202020204" pitchFamily="34" charset="0"/>
                        </a:rPr>
                        <a:t>Applying for the Sport Priority Needs Program is a simple process using the </a:t>
                      </a:r>
                      <a:r>
                        <a:rPr lang="en-AU" sz="1400" dirty="0" err="1">
                          <a:effectLst/>
                          <a:latin typeface="Public Sans Light" pitchFamily="2" charset="0"/>
                          <a:ea typeface="Arial" panose="020B0604020202020204" pitchFamily="34" charset="0"/>
                          <a:cs typeface="Arial" panose="020B0604020202020204" pitchFamily="34" charset="0"/>
                        </a:rPr>
                        <a:t>SmartyGrants</a:t>
                      </a:r>
                      <a:r>
                        <a:rPr lang="en-AU" sz="1400" dirty="0">
                          <a:effectLst/>
                          <a:latin typeface="Public Sans Light" pitchFamily="2" charset="0"/>
                          <a:ea typeface="Arial" panose="020B0604020202020204" pitchFamily="34" charset="0"/>
                          <a:cs typeface="Arial" panose="020B0604020202020204" pitchFamily="34" charset="0"/>
                        </a:rPr>
                        <a:t> website </a:t>
                      </a:r>
                      <a:r>
                        <a:rPr lang="en-AU" sz="1400" u="sng" dirty="0">
                          <a:effectLst/>
                          <a:latin typeface="Public Sans Light" pitchFamily="2" charset="0"/>
                          <a:ea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sport.smartygrants.com.au/SPNP-2022</a:t>
                      </a:r>
                      <a:r>
                        <a:rPr lang="en-AU" sz="1400" dirty="0">
                          <a:effectLst/>
                          <a:latin typeface="Public Sans Light" pitchFamily="2" charset="0"/>
                          <a:ea typeface="Arial" panose="020B0604020202020204" pitchFamily="34" charset="0"/>
                          <a:cs typeface="Arial" panose="020B0604020202020204" pitchFamily="34" charset="0"/>
                        </a:rPr>
                        <a:t> . </a:t>
                      </a:r>
                    </a:p>
                    <a:p>
                      <a:pPr marL="0" indent="0">
                        <a:spcBef>
                          <a:spcPts val="600"/>
                        </a:spcBef>
                        <a:spcAft>
                          <a:spcPts val="1200"/>
                        </a:spcAft>
                        <a:buFont typeface="Arial" panose="020B0604020202020204" pitchFamily="34" charset="0"/>
                        <a:buNone/>
                      </a:pPr>
                      <a:r>
                        <a:rPr lang="en-AU" sz="1400" dirty="0">
                          <a:ea typeface="+mn-lt"/>
                          <a:cs typeface="+mn-lt"/>
                        </a:rPr>
                        <a:t>Councils can familiarise themselves with the online application form and  can download a copy of the application form prior to commencing preparing the  application. Councils can work with stakeholders in the preparation of project information.</a:t>
                      </a:r>
                      <a:endParaRPr lang="en-US" sz="1400" dirty="0">
                        <a:ea typeface="+mn-lt"/>
                        <a:cs typeface="+mn-lt"/>
                      </a:endParaRPr>
                    </a:p>
                    <a:p>
                      <a:pPr marL="0" indent="0">
                        <a:spcBef>
                          <a:spcPts val="600"/>
                        </a:spcBef>
                        <a:spcAft>
                          <a:spcPts val="1200"/>
                        </a:spcAft>
                        <a:buFont typeface="Arial" panose="020B0604020202020204" pitchFamily="34" charset="0"/>
                        <a:buNone/>
                      </a:pPr>
                      <a:r>
                        <a:rPr lang="en-AU" sz="1400" dirty="0">
                          <a:ea typeface="+mn-lt"/>
                          <a:cs typeface="+mn-lt"/>
                        </a:rPr>
                        <a:t>Complete the application by filling in each of the sections for each project submission.</a:t>
                      </a:r>
                    </a:p>
                  </a:txBody>
                  <a:tcPr marL="72000" marR="180000" marT="72000" marB="72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spcBef>
                          <a:spcPts val="600"/>
                        </a:spcBef>
                        <a:spcAft>
                          <a:spcPts val="1200"/>
                        </a:spcAft>
                        <a:buFont typeface="Arial" panose="020B0604020202020204" pitchFamily="34" charset="0"/>
                        <a:buNone/>
                      </a:pPr>
                      <a:r>
                        <a:rPr lang="en-AU" sz="1400" dirty="0">
                          <a:ea typeface="+mn-lt"/>
                          <a:cs typeface="+mn-lt"/>
                        </a:rPr>
                        <a:t>A letter of approval from Council’s General Manager approving the submission of the application and prioritisation of projects must be uploaded to </a:t>
                      </a:r>
                      <a:r>
                        <a:rPr lang="en-AU" sz="1400" dirty="0" err="1">
                          <a:ea typeface="+mn-lt"/>
                          <a:cs typeface="+mn-lt"/>
                        </a:rPr>
                        <a:t>SmartyGrants</a:t>
                      </a:r>
                      <a:r>
                        <a:rPr lang="en-AU" sz="1400" dirty="0">
                          <a:ea typeface="+mn-lt"/>
                          <a:cs typeface="+mn-lt"/>
                        </a:rPr>
                        <a:t>.</a:t>
                      </a:r>
                    </a:p>
                    <a:p>
                      <a:pPr marL="0" indent="0">
                        <a:spcBef>
                          <a:spcPts val="600"/>
                        </a:spcBef>
                        <a:spcAft>
                          <a:spcPts val="1200"/>
                        </a:spcAft>
                        <a:buFont typeface="Arial" panose="020B0604020202020204" pitchFamily="34" charset="0"/>
                        <a:buNone/>
                      </a:pPr>
                      <a:r>
                        <a:rPr lang="en-US" sz="1400" dirty="0">
                          <a:ea typeface="+mn-lt"/>
                          <a:cs typeface="+mn-lt"/>
                        </a:rPr>
                        <a:t>Council’s application must be submitted through the </a:t>
                      </a:r>
                      <a:r>
                        <a:rPr lang="en-US" sz="1400" dirty="0" err="1">
                          <a:ea typeface="+mn-lt"/>
                          <a:cs typeface="+mn-lt"/>
                        </a:rPr>
                        <a:t>SmartyGrants</a:t>
                      </a:r>
                      <a:r>
                        <a:rPr lang="en-US" sz="1400" dirty="0">
                          <a:ea typeface="+mn-lt"/>
                          <a:cs typeface="+mn-lt"/>
                        </a:rPr>
                        <a:t> website </a:t>
                      </a:r>
                      <a:r>
                        <a:rPr lang="en-AU" sz="1400" dirty="0">
                          <a:ea typeface="+mn-lt"/>
                          <a:cs typeface="+mn-lt"/>
                        </a:rPr>
                        <a:t>before the closing date and time.</a:t>
                      </a:r>
                    </a:p>
                    <a:p>
                      <a:pPr marL="0" indent="0">
                        <a:spcBef>
                          <a:spcPts val="600"/>
                        </a:spcBef>
                        <a:spcAft>
                          <a:spcPts val="1200"/>
                        </a:spcAft>
                        <a:buFont typeface="Arial" panose="020B0604020202020204" pitchFamily="34" charset="0"/>
                        <a:buNone/>
                      </a:pPr>
                      <a:r>
                        <a:rPr lang="en-AU" sz="1400" dirty="0">
                          <a:ea typeface="+mn-lt"/>
                          <a:cs typeface="+mn-lt"/>
                        </a:rPr>
                        <a:t>Successful submissions will receive a </a:t>
                      </a:r>
                      <a:r>
                        <a:rPr lang="en-AU" sz="1400" dirty="0" err="1">
                          <a:ea typeface="+mn-lt"/>
                          <a:cs typeface="+mn-lt"/>
                        </a:rPr>
                        <a:t>SmartyGrants</a:t>
                      </a:r>
                      <a:r>
                        <a:rPr lang="en-AU" sz="1400" dirty="0">
                          <a:ea typeface="+mn-lt"/>
                          <a:cs typeface="+mn-lt"/>
                        </a:rPr>
                        <a:t> system generated acknowledgement email containing a PDF copy of the application which will confirm the time the application was submitted.</a:t>
                      </a:r>
                      <a:endParaRPr lang="en-US" sz="1400" dirty="0"/>
                    </a:p>
                  </a:txBody>
                  <a:tcPr marL="72000" marR="180000" marT="72000" marB="72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219223"/>
                  </a:ext>
                </a:extLst>
              </a:tr>
            </a:tbl>
          </a:graphicData>
        </a:graphic>
      </p:graphicFrame>
      <p:sp>
        <p:nvSpPr>
          <p:cNvPr id="5" name="Title 1">
            <a:extLst>
              <a:ext uri="{FF2B5EF4-FFF2-40B4-BE49-F238E27FC236}">
                <a16:creationId xmlns:a16="http://schemas.microsoft.com/office/drawing/2014/main" id="{BCEF2255-7347-4BCF-AF97-F3C317A8CD82}"/>
              </a:ext>
            </a:extLst>
          </p:cNvPr>
          <p:cNvSpPr>
            <a:spLocks noGrp="1"/>
          </p:cNvSpPr>
          <p:nvPr>
            <p:ph type="title"/>
          </p:nvPr>
        </p:nvSpPr>
        <p:spPr>
          <a:xfrm>
            <a:off x="425989" y="360000"/>
            <a:ext cx="9720000" cy="1009652"/>
          </a:xfrm>
        </p:spPr>
        <p:txBody>
          <a:bodyPr/>
          <a:lstStyle/>
          <a:p>
            <a:r>
              <a:rPr lang="en-US" dirty="0">
                <a:solidFill>
                  <a:schemeClr val="bg2"/>
                </a:solidFill>
              </a:rPr>
              <a:t>Application Process </a:t>
            </a:r>
          </a:p>
        </p:txBody>
      </p:sp>
      <p:pic>
        <p:nvPicPr>
          <p:cNvPr id="2" name="Picture 2" descr="Logo, icon&#10;&#10;Description automatically generated">
            <a:extLst>
              <a:ext uri="{FF2B5EF4-FFF2-40B4-BE49-F238E27FC236}">
                <a16:creationId xmlns:a16="http://schemas.microsoft.com/office/drawing/2014/main" id="{F6777BF5-84E8-EFF0-1E03-67E7E8AA2514}"/>
              </a:ext>
            </a:extLst>
          </p:cNvPr>
          <p:cNvPicPr>
            <a:picLocks noChangeAspect="1"/>
          </p:cNvPicPr>
          <p:nvPr/>
        </p:nvPicPr>
        <p:blipFill>
          <a:blip r:embed="rId5"/>
          <a:stretch>
            <a:fillRect/>
          </a:stretch>
        </p:blipFill>
        <p:spPr>
          <a:xfrm>
            <a:off x="441667" y="1328292"/>
            <a:ext cx="606083" cy="559461"/>
          </a:xfrm>
          <a:prstGeom prst="rect">
            <a:avLst/>
          </a:prstGeom>
        </p:spPr>
      </p:pic>
      <p:pic>
        <p:nvPicPr>
          <p:cNvPr id="3" name="Picture 3" descr="Icon&#10;&#10;Description automatically generated">
            <a:extLst>
              <a:ext uri="{FF2B5EF4-FFF2-40B4-BE49-F238E27FC236}">
                <a16:creationId xmlns:a16="http://schemas.microsoft.com/office/drawing/2014/main" id="{6A01A746-8A43-BCE7-746F-3DE3C306919F}"/>
              </a:ext>
            </a:extLst>
          </p:cNvPr>
          <p:cNvPicPr>
            <a:picLocks noChangeAspect="1"/>
          </p:cNvPicPr>
          <p:nvPr/>
        </p:nvPicPr>
        <p:blipFill>
          <a:blip r:embed="rId6"/>
          <a:stretch>
            <a:fillRect/>
          </a:stretch>
        </p:blipFill>
        <p:spPr>
          <a:xfrm>
            <a:off x="4171950" y="1327365"/>
            <a:ext cx="606083" cy="556941"/>
          </a:xfrm>
          <a:prstGeom prst="rect">
            <a:avLst/>
          </a:prstGeom>
        </p:spPr>
      </p:pic>
      <p:pic>
        <p:nvPicPr>
          <p:cNvPr id="4" name="Picture 5" descr="Icon&#10;&#10;Description automatically generated">
            <a:extLst>
              <a:ext uri="{FF2B5EF4-FFF2-40B4-BE49-F238E27FC236}">
                <a16:creationId xmlns:a16="http://schemas.microsoft.com/office/drawing/2014/main" id="{C663F229-CF9E-256C-48D9-425734803B81}"/>
              </a:ext>
            </a:extLst>
          </p:cNvPr>
          <p:cNvPicPr>
            <a:picLocks noChangeAspect="1"/>
          </p:cNvPicPr>
          <p:nvPr/>
        </p:nvPicPr>
        <p:blipFill>
          <a:blip r:embed="rId7"/>
          <a:stretch>
            <a:fillRect/>
          </a:stretch>
        </p:blipFill>
        <p:spPr>
          <a:xfrm>
            <a:off x="8001000" y="1326306"/>
            <a:ext cx="615441" cy="558000"/>
          </a:xfrm>
          <a:prstGeom prst="rect">
            <a:avLst/>
          </a:prstGeom>
        </p:spPr>
      </p:pic>
    </p:spTree>
    <p:extLst>
      <p:ext uri="{BB962C8B-B14F-4D97-AF65-F5344CB8AC3E}">
        <p14:creationId xmlns:p14="http://schemas.microsoft.com/office/powerpoint/2010/main" val="175731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31AF7-5D2D-49CD-A6F1-DAFD514BE092}"/>
              </a:ext>
            </a:extLst>
          </p:cNvPr>
          <p:cNvSpPr>
            <a:spLocks noGrp="1"/>
          </p:cNvSpPr>
          <p:nvPr>
            <p:ph type="title"/>
          </p:nvPr>
        </p:nvSpPr>
        <p:spPr>
          <a:xfrm>
            <a:off x="360000" y="1207520"/>
            <a:ext cx="2700700" cy="1695043"/>
          </a:xfrm>
        </p:spPr>
        <p:txBody>
          <a:bodyPr>
            <a:normAutofit/>
          </a:bodyPr>
          <a:lstStyle/>
          <a:p>
            <a:r>
              <a:rPr lang="en-US" sz="3600" dirty="0">
                <a:latin typeface="+mn-lt"/>
              </a:rPr>
              <a:t>Late Applications</a:t>
            </a:r>
          </a:p>
        </p:txBody>
      </p:sp>
      <p:sp>
        <p:nvSpPr>
          <p:cNvPr id="4" name="Slide Number Placeholder 3">
            <a:extLst>
              <a:ext uri="{FF2B5EF4-FFF2-40B4-BE49-F238E27FC236}">
                <a16:creationId xmlns:a16="http://schemas.microsoft.com/office/drawing/2014/main" id="{87B6598D-1186-4B44-A143-ED0537378E98}"/>
              </a:ext>
            </a:extLst>
          </p:cNvPr>
          <p:cNvSpPr>
            <a:spLocks noGrp="1"/>
          </p:cNvSpPr>
          <p:nvPr>
            <p:ph type="sldNum" sz="quarter" idx="12"/>
          </p:nvPr>
        </p:nvSpPr>
        <p:spPr/>
        <p:txBody>
          <a:bodyPr/>
          <a:lstStyle/>
          <a:p>
            <a:fld id="{10A01DC5-1685-4615-8240-15192985C6A2}" type="slidenum">
              <a:rPr lang="en-AU" smtClean="0"/>
              <a:t>18</a:t>
            </a:fld>
            <a:endParaRPr lang="en-AU" dirty="0"/>
          </a:p>
        </p:txBody>
      </p:sp>
      <p:sp>
        <p:nvSpPr>
          <p:cNvPr id="5" name="Text Placeholder 4">
            <a:extLst>
              <a:ext uri="{FF2B5EF4-FFF2-40B4-BE49-F238E27FC236}">
                <a16:creationId xmlns:a16="http://schemas.microsoft.com/office/drawing/2014/main" id="{8F113147-B422-467B-B446-D5297C8F4B46}"/>
              </a:ext>
            </a:extLst>
          </p:cNvPr>
          <p:cNvSpPr>
            <a:spLocks noGrp="1"/>
          </p:cNvSpPr>
          <p:nvPr>
            <p:ph type="body" sz="quarter" idx="13"/>
          </p:nvPr>
        </p:nvSpPr>
        <p:spPr>
          <a:xfrm>
            <a:off x="3282740" y="643812"/>
            <a:ext cx="7893260" cy="5872187"/>
          </a:xfrm>
        </p:spPr>
        <p:txBody>
          <a:bodyPr anchor="t">
            <a:normAutofit fontScale="32500" lnSpcReduction="20000"/>
          </a:bodyPr>
          <a:lstStyle/>
          <a:p>
            <a:pPr>
              <a:lnSpc>
                <a:spcPct val="120000"/>
              </a:lnSpc>
              <a:spcBef>
                <a:spcPts val="600"/>
              </a:spcBef>
              <a:spcAft>
                <a:spcPts val="600"/>
              </a:spcAft>
              <a:buSzPts val="1000"/>
            </a:pPr>
            <a:r>
              <a:rPr lang="en-US" sz="4300" dirty="0">
                <a:latin typeface="Public Sans SemiBold" pitchFamily="2" charset="0"/>
                <a:cs typeface="Arial" panose="020B0604020202020204" pitchFamily="34" charset="0"/>
              </a:rPr>
              <a:t>Submissions</a:t>
            </a:r>
          </a:p>
          <a:p>
            <a:pPr marL="571500" indent="-571500">
              <a:lnSpc>
                <a:spcPct val="120000"/>
              </a:lnSpc>
              <a:spcBef>
                <a:spcPts val="600"/>
              </a:spcBef>
              <a:buFont typeface="Arial" panose="020B0604020202020204" pitchFamily="34" charset="0"/>
              <a:buChar char="•"/>
            </a:pPr>
            <a:r>
              <a:rPr lang="en-AU" sz="4300" dirty="0">
                <a:latin typeface="Public Sans Light" pitchFamily="2" charset="0"/>
                <a:cs typeface="Arial" panose="020B0604020202020204" pitchFamily="34" charset="0"/>
              </a:rPr>
              <a:t>​Late applications can only be made where an applicant has substantially completed an application in </a:t>
            </a:r>
            <a:r>
              <a:rPr lang="en-AU" sz="4300" dirty="0">
                <a:latin typeface="Public Sans Light" pitchFamily="2" charset="0"/>
                <a:cs typeface="Arial" panose="020B0604020202020204" pitchFamily="34" charset="0"/>
                <a:hlinkClick r:id="rId2">
                  <a:extLst>
                    <a:ext uri="{A12FA001-AC4F-418D-AE19-62706E023703}">
                      <ahyp:hlinkClr xmlns:ahyp="http://schemas.microsoft.com/office/drawing/2018/hyperlinkcolor" val="tx"/>
                    </a:ext>
                  </a:extLst>
                </a:hlinkClick>
              </a:rPr>
              <a:t>SmartyGrants</a:t>
            </a:r>
            <a:r>
              <a:rPr lang="en-AU" sz="4300" dirty="0">
                <a:latin typeface="Public Sans Light" pitchFamily="2" charset="0"/>
                <a:cs typeface="Arial" panose="020B0604020202020204" pitchFamily="34" charset="0"/>
              </a:rPr>
              <a:t> prior to the closing date/time.</a:t>
            </a:r>
          </a:p>
          <a:p>
            <a:pPr marL="571500" lvl="0" indent="-571500">
              <a:lnSpc>
                <a:spcPct val="120000"/>
              </a:lnSpc>
              <a:spcBef>
                <a:spcPts val="600"/>
              </a:spcBef>
              <a:spcAft>
                <a:spcPts val="600"/>
              </a:spcAft>
              <a:buSzPts val="1000"/>
              <a:buFont typeface="Arial" panose="020B0604020202020204" pitchFamily="34" charset="0"/>
              <a:buChar char="•"/>
            </a:pPr>
            <a:r>
              <a:rPr lang="en-AU" sz="4300" dirty="0">
                <a:latin typeface="Public Sans Light" pitchFamily="2" charset="0"/>
                <a:cs typeface="Arial" panose="020B0604020202020204" pitchFamily="34" charset="0"/>
              </a:rPr>
              <a:t>If for some unforeseen reason you are not able to lodge your application on time, you must contact the Grants Infrastructure Team at the Office of Sport at </a:t>
            </a:r>
            <a:r>
              <a:rPr lang="en-AU" sz="4300" dirty="0">
                <a:latin typeface="Public Sans Light" pitchFamily="2" charset="0"/>
                <a:cs typeface="Arial" panose="020B0604020202020204" pitchFamily="34" charset="0"/>
                <a:hlinkClick r:id="rId3">
                  <a:extLst>
                    <a:ext uri="{A12FA001-AC4F-418D-AE19-62706E023703}">
                      <ahyp:hlinkClr xmlns:ahyp="http://schemas.microsoft.com/office/drawing/2018/hyperlinkcolor" val="tx"/>
                    </a:ext>
                  </a:extLst>
                </a:hlinkClick>
              </a:rPr>
              <a:t>infrastructuregrants@sport.nsw.gov.au</a:t>
            </a:r>
            <a:r>
              <a:rPr lang="en-AU" sz="4300" dirty="0">
                <a:latin typeface="Public Sans Light" pitchFamily="2" charset="0"/>
                <a:cs typeface="Arial" panose="020B0604020202020204" pitchFamily="34" charset="0"/>
              </a:rPr>
              <a:t> or phone 13 13 02 at the earliest possible time and within one hour of the closing date/time.</a:t>
            </a:r>
          </a:p>
          <a:p>
            <a:pPr marL="571500" lvl="0" indent="-571500">
              <a:lnSpc>
                <a:spcPct val="120000"/>
              </a:lnSpc>
              <a:spcBef>
                <a:spcPts val="600"/>
              </a:spcBef>
              <a:spcAft>
                <a:spcPts val="600"/>
              </a:spcAft>
              <a:buSzPts val="1000"/>
              <a:buFont typeface="Arial" panose="020B0604020202020204" pitchFamily="34" charset="0"/>
              <a:buChar char="•"/>
            </a:pPr>
            <a:r>
              <a:rPr lang="en-AU" sz="4300" dirty="0">
                <a:latin typeface="Public Sans Light" pitchFamily="2" charset="0"/>
                <a:cs typeface="Arial" panose="020B0604020202020204" pitchFamily="34" charset="0"/>
              </a:rPr>
              <a:t>A late application will only be considered where its acceptance would not compromise the integrity of the process. The final determination on whether a late application will be accepted will be made by the Office of Sport supported by a probity advisor.</a:t>
            </a:r>
          </a:p>
          <a:p>
            <a:pPr>
              <a:lnSpc>
                <a:spcPct val="120000"/>
              </a:lnSpc>
              <a:spcBef>
                <a:spcPts val="600"/>
              </a:spcBef>
              <a:spcAft>
                <a:spcPts val="600"/>
              </a:spcAft>
              <a:buSzPts val="1000"/>
            </a:pPr>
            <a:endParaRPr lang="en-US" sz="4300" dirty="0">
              <a:latin typeface="Public Sans Light" pitchFamily="2" charset="0"/>
              <a:cs typeface="Arial" panose="020B0604020202020204" pitchFamily="34" charset="0"/>
            </a:endParaRPr>
          </a:p>
          <a:p>
            <a:pPr>
              <a:lnSpc>
                <a:spcPct val="120000"/>
              </a:lnSpc>
              <a:spcBef>
                <a:spcPts val="600"/>
              </a:spcBef>
              <a:spcAft>
                <a:spcPts val="600"/>
              </a:spcAft>
              <a:buSzPts val="1000"/>
            </a:pPr>
            <a:r>
              <a:rPr lang="en-AU" sz="4300" dirty="0">
                <a:latin typeface="Public Sans SemiBold" pitchFamily="2" charset="0"/>
                <a:cs typeface="Arial" panose="020B0604020202020204" pitchFamily="34" charset="0"/>
              </a:rPr>
              <a:t>Documentation</a:t>
            </a:r>
          </a:p>
          <a:p>
            <a:pPr marL="571500" indent="-571500">
              <a:lnSpc>
                <a:spcPct val="120000"/>
              </a:lnSpc>
              <a:spcBef>
                <a:spcPts val="600"/>
              </a:spcBef>
              <a:spcAft>
                <a:spcPts val="600"/>
              </a:spcAft>
              <a:buSzPts val="1000"/>
              <a:buFont typeface="Arial" panose="020B0604020202020204" pitchFamily="34" charset="0"/>
              <a:buChar char="•"/>
            </a:pPr>
            <a:r>
              <a:rPr lang="en-AU" sz="4300" dirty="0">
                <a:latin typeface="Public Sans Light" pitchFamily="2" charset="0"/>
                <a:cs typeface="Arial" panose="020B0604020202020204" pitchFamily="34" charset="0"/>
              </a:rPr>
              <a:t>If any document is not available prior to the closing date/time and you would like to submit this for consideration you must contact </a:t>
            </a:r>
            <a:r>
              <a:rPr lang="en-AU" sz="4300" dirty="0">
                <a:latin typeface="Public Sans Light" pitchFamily="2" charset="0"/>
                <a:cs typeface="Arial" panose="020B0604020202020204" pitchFamily="34" charset="0"/>
                <a:hlinkClick r:id="rId3">
                  <a:extLst>
                    <a:ext uri="{A12FA001-AC4F-418D-AE19-62706E023703}">
                      <ahyp:hlinkClr xmlns:ahyp="http://schemas.microsoft.com/office/drawing/2018/hyperlinkcolor" val="tx"/>
                    </a:ext>
                  </a:extLst>
                </a:hlinkClick>
              </a:rPr>
              <a:t>infrastructuregrants@sport.nsw.gov.au</a:t>
            </a:r>
            <a:r>
              <a:rPr lang="en-AU" sz="4300" dirty="0">
                <a:latin typeface="Public Sans Light" pitchFamily="2" charset="0"/>
                <a:cs typeface="Arial" panose="020B0604020202020204" pitchFamily="34" charset="0"/>
              </a:rPr>
              <a:t> within one hour of the closing date/time.</a:t>
            </a:r>
          </a:p>
          <a:p>
            <a:pPr marL="571500" indent="-571500">
              <a:lnSpc>
                <a:spcPct val="120000"/>
              </a:lnSpc>
              <a:spcBef>
                <a:spcPts val="600"/>
              </a:spcBef>
              <a:spcAft>
                <a:spcPts val="600"/>
              </a:spcAft>
              <a:buSzPts val="1000"/>
              <a:buFont typeface="Arial" panose="020B0604020202020204" pitchFamily="34" charset="0"/>
              <a:buChar char="•"/>
            </a:pPr>
            <a:r>
              <a:rPr lang="en-AU" sz="4300" dirty="0">
                <a:latin typeface="Public Sans Light" pitchFamily="2" charset="0"/>
                <a:cs typeface="Arial" panose="020B0604020202020204" pitchFamily="34" charset="0"/>
              </a:rPr>
              <a:t>Late supporting documentation will only be accepted for applications already submitted in </a:t>
            </a:r>
            <a:r>
              <a:rPr lang="en-AU" sz="4300" dirty="0">
                <a:latin typeface="Public Sans Light" pitchFamily="2" charset="0"/>
                <a:cs typeface="Arial" panose="020B0604020202020204" pitchFamily="34" charset="0"/>
                <a:hlinkClick r:id="rId2">
                  <a:extLst>
                    <a:ext uri="{A12FA001-AC4F-418D-AE19-62706E023703}">
                      <ahyp:hlinkClr xmlns:ahyp="http://schemas.microsoft.com/office/drawing/2018/hyperlinkcolor" val="tx"/>
                    </a:ext>
                  </a:extLst>
                </a:hlinkClick>
              </a:rPr>
              <a:t>SmartyGrants</a:t>
            </a:r>
            <a:r>
              <a:rPr lang="en-AU" sz="4300" dirty="0">
                <a:latin typeface="Public Sans Light" pitchFamily="2" charset="0"/>
                <a:cs typeface="Arial" panose="020B0604020202020204" pitchFamily="34" charset="0"/>
              </a:rPr>
              <a:t> and where its acceptance would not compromise the integrity of the process. The final determination on whether late supporting documentation will be accepted will be made by the Office of Sport supported by a probity advisor.</a:t>
            </a:r>
          </a:p>
          <a:p>
            <a:pPr>
              <a:lnSpc>
                <a:spcPct val="110000"/>
              </a:lnSpc>
              <a:spcBef>
                <a:spcPts val="600"/>
              </a:spcBef>
            </a:pPr>
            <a:endParaRPr lang="en-AU" sz="1800" dirty="0">
              <a:latin typeface="+mn-lt"/>
              <a:ea typeface="+mj-lt"/>
              <a:cs typeface="+mj-lt"/>
            </a:endParaRPr>
          </a:p>
        </p:txBody>
      </p:sp>
    </p:spTree>
    <p:extLst>
      <p:ext uri="{BB962C8B-B14F-4D97-AF65-F5344CB8AC3E}">
        <p14:creationId xmlns:p14="http://schemas.microsoft.com/office/powerpoint/2010/main" val="871891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51B4FE-7772-423C-B3CD-988E316AE9C2}"/>
              </a:ext>
            </a:extLst>
          </p:cNvPr>
          <p:cNvSpPr>
            <a:spLocks noGrp="1"/>
          </p:cNvSpPr>
          <p:nvPr>
            <p:ph type="title"/>
          </p:nvPr>
        </p:nvSpPr>
        <p:spPr/>
        <p:txBody>
          <a:bodyPr>
            <a:normAutofit/>
          </a:bodyPr>
          <a:lstStyle/>
          <a:p>
            <a:r>
              <a:rPr lang="en-US" sz="3600">
                <a:latin typeface="Public Sans"/>
              </a:rPr>
              <a:t>Assessment Process</a:t>
            </a:r>
            <a:endParaRPr lang="en-US" sz="3600" dirty="0"/>
          </a:p>
        </p:txBody>
      </p:sp>
      <p:sp>
        <p:nvSpPr>
          <p:cNvPr id="2" name="Slide Number Placeholder 1">
            <a:extLst>
              <a:ext uri="{FF2B5EF4-FFF2-40B4-BE49-F238E27FC236}">
                <a16:creationId xmlns:a16="http://schemas.microsoft.com/office/drawing/2014/main" id="{AEA28B2E-7C18-4F24-AA93-467BDF6A5483}"/>
              </a:ext>
            </a:extLst>
          </p:cNvPr>
          <p:cNvSpPr>
            <a:spLocks noGrp="1"/>
          </p:cNvSpPr>
          <p:nvPr>
            <p:ph type="sldNum" sz="quarter" idx="12"/>
          </p:nvPr>
        </p:nvSpPr>
        <p:spPr/>
        <p:txBody>
          <a:bodyPr/>
          <a:lstStyle/>
          <a:p>
            <a:fld id="{10A01DC5-1685-4615-8240-15192985C6A2}" type="slidenum">
              <a:rPr lang="en-AU" smtClean="0"/>
              <a:pPr/>
              <a:t>19</a:t>
            </a:fld>
            <a:endParaRPr lang="en-AU" dirty="0"/>
          </a:p>
        </p:txBody>
      </p:sp>
      <p:sp>
        <p:nvSpPr>
          <p:cNvPr id="5" name="Text Placeholder 4">
            <a:extLst>
              <a:ext uri="{FF2B5EF4-FFF2-40B4-BE49-F238E27FC236}">
                <a16:creationId xmlns:a16="http://schemas.microsoft.com/office/drawing/2014/main" id="{197D4407-7AF5-D507-0FB1-2A6C04F615BA}"/>
              </a:ext>
            </a:extLst>
          </p:cNvPr>
          <p:cNvSpPr>
            <a:spLocks noGrp="1"/>
          </p:cNvSpPr>
          <p:nvPr>
            <p:ph type="body" sz="quarter" idx="13"/>
          </p:nvPr>
        </p:nvSpPr>
        <p:spPr/>
        <p:txBody>
          <a:bodyPr vert="horz" lIns="0" tIns="0" rIns="0" bIns="0" numCol="1" spcCol="180000" rtlCol="0" anchor="t">
            <a:normAutofit/>
          </a:bodyPr>
          <a:lstStyle/>
          <a:p>
            <a:endParaRPr lang="en-US" sz="1800">
              <a:ea typeface="+mj-lt"/>
              <a:cs typeface="+mj-lt"/>
            </a:endParaRPr>
          </a:p>
          <a:p>
            <a:endParaRPr lang="en-US" sz="1800">
              <a:ea typeface="+mj-lt"/>
              <a:cs typeface="+mj-lt"/>
            </a:endParaRPr>
          </a:p>
          <a:p>
            <a:endParaRPr lang="en-US" sz="1800" dirty="0"/>
          </a:p>
        </p:txBody>
      </p:sp>
      <p:sp>
        <p:nvSpPr>
          <p:cNvPr id="4" name="Text Placeholder 3">
            <a:extLst>
              <a:ext uri="{FF2B5EF4-FFF2-40B4-BE49-F238E27FC236}">
                <a16:creationId xmlns:a16="http://schemas.microsoft.com/office/drawing/2014/main" id="{4C03796E-FDE2-BD40-7D58-C04B0501EF45}"/>
              </a:ext>
            </a:extLst>
          </p:cNvPr>
          <p:cNvSpPr>
            <a:spLocks noGrp="1"/>
          </p:cNvSpPr>
          <p:nvPr>
            <p:ph type="body" sz="quarter" idx="14"/>
          </p:nvPr>
        </p:nvSpPr>
        <p:spPr>
          <a:xfrm>
            <a:off x="360000" y="3429000"/>
            <a:ext cx="3957476" cy="900000"/>
          </a:xfrm>
        </p:spPr>
        <p:txBody>
          <a:bodyPr/>
          <a:lstStyle/>
          <a:p>
            <a:pPr marL="457200" indent="-457200">
              <a:buFont typeface="+mj-lt"/>
              <a:buAutoNum type="arabicPeriod"/>
            </a:pPr>
            <a:r>
              <a:rPr lang="en-US" sz="2000" dirty="0">
                <a:ea typeface="+mn-lt"/>
                <a:cs typeface="+mn-lt"/>
              </a:rPr>
              <a:t>Eligibility Check</a:t>
            </a:r>
          </a:p>
          <a:p>
            <a:pPr marL="457200" indent="-457200">
              <a:buFont typeface="+mj-lt"/>
              <a:buAutoNum type="arabicPeriod" startAt="2"/>
            </a:pPr>
            <a:r>
              <a:rPr lang="en-AU" sz="2000" dirty="0">
                <a:ea typeface="+mn-lt"/>
                <a:cs typeface="+mn-lt"/>
              </a:rPr>
              <a:t>Completeness check</a:t>
            </a:r>
          </a:p>
          <a:p>
            <a:endParaRPr lang="en-AU" dirty="0"/>
          </a:p>
        </p:txBody>
      </p:sp>
      <p:sp>
        <p:nvSpPr>
          <p:cNvPr id="8" name="TextBox 7">
            <a:extLst>
              <a:ext uri="{FF2B5EF4-FFF2-40B4-BE49-F238E27FC236}">
                <a16:creationId xmlns:a16="http://schemas.microsoft.com/office/drawing/2014/main" id="{59D284A9-138F-AD93-5129-1BA320964F58}"/>
              </a:ext>
            </a:extLst>
          </p:cNvPr>
          <p:cNvSpPr txBox="1"/>
          <p:nvPr/>
        </p:nvSpPr>
        <p:spPr>
          <a:xfrm>
            <a:off x="4899361" y="2023040"/>
            <a:ext cx="716041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200"/>
              </a:spcBef>
              <a:spcAft>
                <a:spcPts val="1200"/>
              </a:spcAft>
              <a:buFont typeface="Arial" panose="020B0604020202020204" pitchFamily="34" charset="0"/>
              <a:buChar char="•"/>
            </a:pPr>
            <a:r>
              <a:rPr lang="en-AU" sz="1600" dirty="0">
                <a:ea typeface="Arial" panose="020B0604020202020204" pitchFamily="34" charset="0"/>
                <a:cs typeface="Arial" panose="020B0604020202020204" pitchFamily="34" charset="0"/>
              </a:rPr>
              <a:t>An independent probity advisor will oversee the grant process.  </a:t>
            </a:r>
            <a:endParaRPr lang="en-AU" sz="1600" dirty="0">
              <a:effectLst/>
              <a:ea typeface="Arial" panose="020B0604020202020204" pitchFamily="34" charset="0"/>
              <a:cs typeface="Arial" panose="020B0604020202020204" pitchFamily="34" charset="0"/>
            </a:endParaRPr>
          </a:p>
          <a:p>
            <a:pPr marL="285750" indent="-285750">
              <a:spcBef>
                <a:spcPts val="1200"/>
              </a:spcBef>
              <a:spcAft>
                <a:spcPts val="1200"/>
              </a:spcAft>
              <a:buFont typeface="Arial" panose="020B0604020202020204" pitchFamily="34" charset="0"/>
              <a:buChar char="•"/>
            </a:pPr>
            <a:r>
              <a:rPr lang="en-AU" sz="1600" dirty="0">
                <a:effectLst/>
                <a:ea typeface="Arial" panose="020B0604020202020204" pitchFamily="34" charset="0"/>
                <a:cs typeface="Arial" panose="020B0604020202020204" pitchFamily="34" charset="0"/>
              </a:rPr>
              <a:t>The Office of Sport will complete an eligibility and completeness check on each project within council’s application. </a:t>
            </a:r>
            <a:endParaRPr lang="en-AU" sz="1600" dirty="0">
              <a:ea typeface="+mn-lt"/>
              <a:cs typeface="Arial" panose="020B0604020202020204" pitchFamily="34" charset="0"/>
            </a:endParaRPr>
          </a:p>
          <a:p>
            <a:pPr marL="285750" indent="-285750">
              <a:spcBef>
                <a:spcPts val="1200"/>
              </a:spcBef>
              <a:spcAft>
                <a:spcPts val="1200"/>
              </a:spcAft>
              <a:buFont typeface="Arial" panose="020B0604020202020204" pitchFamily="34" charset="0"/>
              <a:buChar char="•"/>
            </a:pPr>
            <a:r>
              <a:rPr lang="en-US" sz="1600" dirty="0">
                <a:ea typeface="+mn-lt"/>
                <a:cs typeface="+mn-lt"/>
              </a:rPr>
              <a:t>Throughout the assessment process the Office of Sport may request additional information from the applicant.  </a:t>
            </a:r>
            <a:endParaRPr lang="en-AU" sz="1600" dirty="0">
              <a:ea typeface="Arial" panose="020B0604020202020204" pitchFamily="34" charset="0"/>
              <a:cs typeface="Arial" panose="020B0604020202020204" pitchFamily="34" charset="0"/>
            </a:endParaRPr>
          </a:p>
          <a:p>
            <a:pPr marL="285750" indent="-285750">
              <a:spcBef>
                <a:spcPts val="1200"/>
              </a:spcBef>
              <a:spcAft>
                <a:spcPts val="1200"/>
              </a:spcAft>
              <a:buFont typeface="Arial" panose="020B0604020202020204" pitchFamily="34" charset="0"/>
              <a:buChar char="•"/>
            </a:pPr>
            <a:r>
              <a:rPr lang="en-AU" sz="1600" dirty="0">
                <a:effectLst/>
                <a:ea typeface="Arial" panose="020B0604020202020204" pitchFamily="34" charset="0"/>
                <a:cs typeface="Arial" panose="020B0604020202020204" pitchFamily="34" charset="0"/>
              </a:rPr>
              <a:t>Project assessment may include seeking expert advice from relevant NSW or Australian Government agencies or other subject matter experts.</a:t>
            </a:r>
            <a:endParaRPr lang="en-US" sz="1600" dirty="0"/>
          </a:p>
          <a:p>
            <a:pPr marL="285750" indent="-285750">
              <a:spcBef>
                <a:spcPts val="1200"/>
              </a:spcBef>
              <a:spcAft>
                <a:spcPts val="1200"/>
              </a:spcAft>
              <a:buFont typeface="Arial" panose="020B0604020202020204" pitchFamily="34" charset="0"/>
              <a:buChar char="•"/>
            </a:pPr>
            <a:r>
              <a:rPr lang="en-US" sz="1600" dirty="0">
                <a:ea typeface="+mn-lt"/>
                <a:cs typeface="+mn-lt"/>
              </a:rPr>
              <a:t>The Minister for Sport will consider the recommendations of the Office of Sport and make decisions relating to the approval of funding.</a:t>
            </a:r>
            <a:r>
              <a:rPr lang="en-AU" sz="1600" dirty="0">
                <a:ea typeface="Arial" panose="020B0604020202020204" pitchFamily="34" charset="0"/>
                <a:cs typeface="Arial" panose="020B0604020202020204" pitchFamily="34" charset="0"/>
              </a:rPr>
              <a:t> </a:t>
            </a:r>
            <a:endParaRPr lang="en-US" sz="1600" dirty="0"/>
          </a:p>
        </p:txBody>
      </p:sp>
    </p:spTree>
    <p:extLst>
      <p:ext uri="{BB962C8B-B14F-4D97-AF65-F5344CB8AC3E}">
        <p14:creationId xmlns:p14="http://schemas.microsoft.com/office/powerpoint/2010/main" val="2949551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4A5C0-410D-B24D-99DE-1B07C0E0BEAD}"/>
              </a:ext>
            </a:extLst>
          </p:cNvPr>
          <p:cNvSpPr>
            <a:spLocks noGrp="1"/>
          </p:cNvSpPr>
          <p:nvPr>
            <p:ph type="title"/>
          </p:nvPr>
        </p:nvSpPr>
        <p:spPr>
          <a:xfrm>
            <a:off x="501720" y="1006104"/>
            <a:ext cx="9720000" cy="1009652"/>
          </a:xfrm>
        </p:spPr>
        <p:txBody>
          <a:bodyPr>
            <a:normAutofit/>
          </a:bodyPr>
          <a:lstStyle/>
          <a:p>
            <a:r>
              <a:rPr lang="en-AU" dirty="0">
                <a:effectLst/>
                <a:latin typeface="Public Sans" pitchFamily="2" charset="77"/>
              </a:rPr>
              <a:t> Acknowledgement of Country </a:t>
            </a:r>
          </a:p>
        </p:txBody>
      </p:sp>
      <p:sp>
        <p:nvSpPr>
          <p:cNvPr id="4" name="Slide Number Placeholder 3">
            <a:extLst>
              <a:ext uri="{FF2B5EF4-FFF2-40B4-BE49-F238E27FC236}">
                <a16:creationId xmlns:a16="http://schemas.microsoft.com/office/drawing/2014/main" id="{BDE279B3-8317-FF4A-9366-EA61C88633E4}"/>
              </a:ext>
            </a:extLst>
          </p:cNvPr>
          <p:cNvSpPr>
            <a:spLocks noGrp="1"/>
          </p:cNvSpPr>
          <p:nvPr>
            <p:ph type="sldNum" sz="quarter" idx="12"/>
          </p:nvPr>
        </p:nvSpPr>
        <p:spPr/>
        <p:txBody>
          <a:bodyPr/>
          <a:lstStyle/>
          <a:p>
            <a:fld id="{10A01DC5-1685-4615-8240-15192985C6A2}" type="slidenum">
              <a:rPr lang="en-AU" smtClean="0"/>
              <a:t>2</a:t>
            </a:fld>
            <a:endParaRPr lang="en-AU" dirty="0"/>
          </a:p>
        </p:txBody>
      </p:sp>
      <p:pic>
        <p:nvPicPr>
          <p:cNvPr id="13" name="Picture 12" descr="A picture containing outdoor, colorful, several&#10;&#10;Description automatically generated">
            <a:extLst>
              <a:ext uri="{FF2B5EF4-FFF2-40B4-BE49-F238E27FC236}">
                <a16:creationId xmlns:a16="http://schemas.microsoft.com/office/drawing/2014/main" id="{9D29FABA-96B8-D642-85A6-7E0D293EE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219" y="1272682"/>
            <a:ext cx="4947061" cy="5128070"/>
          </a:xfrm>
          <a:prstGeom prst="rect">
            <a:avLst/>
          </a:prstGeom>
        </p:spPr>
      </p:pic>
      <p:sp>
        <p:nvSpPr>
          <p:cNvPr id="7" name="Text Placeholder 5">
            <a:extLst>
              <a:ext uri="{FF2B5EF4-FFF2-40B4-BE49-F238E27FC236}">
                <a16:creationId xmlns:a16="http://schemas.microsoft.com/office/drawing/2014/main" id="{EB3EEC79-3C9E-4484-B275-11A144145EDE}"/>
              </a:ext>
            </a:extLst>
          </p:cNvPr>
          <p:cNvSpPr txBox="1">
            <a:spLocks/>
          </p:cNvSpPr>
          <p:nvPr/>
        </p:nvSpPr>
        <p:spPr>
          <a:xfrm>
            <a:off x="501720" y="2157191"/>
            <a:ext cx="5342617" cy="3940726"/>
          </a:xfrm>
          <a:prstGeom prst="rect">
            <a:avLst/>
          </a:prstGeom>
        </p:spPr>
        <p:txBody>
          <a:bodyPr lIns="91440" tIns="45720" rIns="91440" bIns="45720" anchor="t">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AU" sz="3000" dirty="0">
                <a:latin typeface="Public Sans"/>
              </a:rPr>
              <a:t>I would like to acknowledge the Traditional Custodians of the Land on which this meeting takes place, and to show my respect to Aboriginal Elders past, present and emerging. </a:t>
            </a:r>
          </a:p>
          <a:p>
            <a:pPr>
              <a:lnSpc>
                <a:spcPct val="110000"/>
              </a:lnSpc>
            </a:pPr>
            <a:endParaRPr lang="en-US" dirty="0"/>
          </a:p>
        </p:txBody>
      </p:sp>
    </p:spTree>
    <p:extLst>
      <p:ext uri="{BB962C8B-B14F-4D97-AF65-F5344CB8AC3E}">
        <p14:creationId xmlns:p14="http://schemas.microsoft.com/office/powerpoint/2010/main" val="41120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52F0D0-FBC3-C853-7A39-12F0D6AC29C9}"/>
              </a:ext>
            </a:extLst>
          </p:cNvPr>
          <p:cNvSpPr/>
          <p:nvPr/>
        </p:nvSpPr>
        <p:spPr>
          <a:xfrm>
            <a:off x="360000" y="5519255"/>
            <a:ext cx="11448000" cy="627021"/>
          </a:xfrm>
          <a:prstGeom prst="rect">
            <a:avLst/>
          </a:prstGeom>
          <a:solidFill>
            <a:srgbClr val="F6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3E2E6"/>
              </a:solidFill>
            </a:endParaRPr>
          </a:p>
        </p:txBody>
      </p:sp>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p:txBody>
          <a:bodyPr/>
          <a:lstStyle/>
          <a:p>
            <a:r>
              <a:rPr lang="en-US" dirty="0"/>
              <a:t>Eligibility Check</a:t>
            </a:r>
            <a:endParaRPr lang="en-AU" dirty="0"/>
          </a:p>
        </p:txBody>
      </p:sp>
      <p:sp>
        <p:nvSpPr>
          <p:cNvPr id="4" name="Footer Placeholder 3">
            <a:extLst>
              <a:ext uri="{FF2B5EF4-FFF2-40B4-BE49-F238E27FC236}">
                <a16:creationId xmlns:a16="http://schemas.microsoft.com/office/drawing/2014/main" id="{041A9347-5592-42BD-8858-3C74887D82C1}"/>
              </a:ext>
            </a:extLst>
          </p:cNvPr>
          <p:cNvSpPr>
            <a:spLocks noGrp="1"/>
          </p:cNvSpPr>
          <p:nvPr>
            <p:ph type="ftr" sz="quarter" idx="11"/>
          </p:nvPr>
        </p:nvSpPr>
        <p:spPr>
          <a:xfrm>
            <a:off x="360000" y="6444000"/>
            <a:ext cx="6720000" cy="180000"/>
          </a:xfrm>
        </p:spPr>
        <p:txBody>
          <a:bodyPr/>
          <a:lstStyle/>
          <a:p>
            <a:r>
              <a:rPr lang="en-US" dirty="0"/>
              <a:t>Office of Sport</a:t>
            </a:r>
            <a:endParaRPr lang="en-AU" dirty="0"/>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2"/>
          </p:nvPr>
        </p:nvSpPr>
        <p:spPr>
          <a:xfrm>
            <a:off x="11317458" y="6443999"/>
            <a:ext cx="490542" cy="180000"/>
          </a:xfrm>
        </p:spPr>
        <p:txBody>
          <a:bodyPr/>
          <a:lstStyle/>
          <a:p>
            <a:fld id="{10A01DC5-1685-4615-8240-15192985C6A2}" type="slidenum">
              <a:rPr lang="en-AU" smtClean="0"/>
              <a:pPr/>
              <a:t>20</a:t>
            </a:fld>
            <a:endParaRPr lang="en-AU" dirty="0"/>
          </a:p>
        </p:txBody>
      </p:sp>
      <p:sp>
        <p:nvSpPr>
          <p:cNvPr id="14" name="Text Placeholder 13">
            <a:extLst>
              <a:ext uri="{FF2B5EF4-FFF2-40B4-BE49-F238E27FC236}">
                <a16:creationId xmlns:a16="http://schemas.microsoft.com/office/drawing/2014/main" id="{3D0B714E-85CB-401D-80F2-9FA56184471F}"/>
              </a:ext>
            </a:extLst>
          </p:cNvPr>
          <p:cNvSpPr>
            <a:spLocks noGrp="1"/>
          </p:cNvSpPr>
          <p:nvPr>
            <p:ph type="body" sz="quarter" idx="13"/>
          </p:nvPr>
        </p:nvSpPr>
        <p:spPr>
          <a:xfrm>
            <a:off x="359999" y="1798318"/>
            <a:ext cx="11447637" cy="3471932"/>
          </a:xfrm>
        </p:spPr>
        <p:txBody>
          <a:bodyPr numCol="1">
            <a:normAutofit lnSpcReduction="10000"/>
          </a:bodyPr>
          <a:lstStyle/>
          <a:p>
            <a:pPr marL="342900" lvl="0" indent="-342900">
              <a:lnSpc>
                <a:spcPct val="120000"/>
              </a:lnSpc>
              <a:spcBef>
                <a:spcPts val="600"/>
              </a:spcBef>
              <a:spcAft>
                <a:spcPts val="600"/>
              </a:spcAft>
              <a:buSzPts val="1000"/>
              <a:buFont typeface="Arial" panose="020B0604020202020204" pitchFamily="34" charset="0"/>
              <a:buChar char="•"/>
            </a:pPr>
            <a:r>
              <a:rPr lang="en-AU" sz="1600" dirty="0">
                <a:latin typeface="+mn-lt"/>
              </a:rPr>
              <a:t>Applicant is an eligible applicant </a:t>
            </a:r>
          </a:p>
          <a:p>
            <a:pPr marL="342900" lvl="0" indent="-342900">
              <a:lnSpc>
                <a:spcPct val="120000"/>
              </a:lnSpc>
              <a:spcBef>
                <a:spcPts val="600"/>
              </a:spcBef>
              <a:spcAft>
                <a:spcPts val="600"/>
              </a:spcAft>
              <a:buSzPts val="1000"/>
              <a:buFont typeface="Arial" panose="020B0604020202020204" pitchFamily="34" charset="0"/>
              <a:buChar char="•"/>
            </a:pPr>
            <a:r>
              <a:rPr lang="en-AU" sz="1600" dirty="0">
                <a:latin typeface="+mn-lt"/>
              </a:rPr>
              <a:t>Applicant has provided an ABN/ACN and/or Incorporation number </a:t>
            </a:r>
          </a:p>
          <a:p>
            <a:pPr marL="342900" lvl="0" indent="-342900">
              <a:lnSpc>
                <a:spcPct val="120000"/>
              </a:lnSpc>
              <a:spcBef>
                <a:spcPts val="600"/>
              </a:spcBef>
              <a:spcAft>
                <a:spcPts val="600"/>
              </a:spcAft>
              <a:buSzPts val="1000"/>
              <a:buFont typeface="Arial" panose="020B0604020202020204" pitchFamily="34" charset="0"/>
              <a:buChar char="•"/>
            </a:pPr>
            <a:r>
              <a:rPr lang="en-AU" sz="1600" dirty="0">
                <a:latin typeface="+mn-lt"/>
              </a:rPr>
              <a:t>Projects are located in an eligible LGA (eligible LGAs include Ballina, Byron, Clarence Valley, Hawkesbury, Kyogle, Lismore, Richmond Valley and Tweed)</a:t>
            </a:r>
          </a:p>
          <a:p>
            <a:pPr marL="342900" lvl="0" indent="-342900">
              <a:lnSpc>
                <a:spcPct val="120000"/>
              </a:lnSpc>
              <a:spcBef>
                <a:spcPts val="600"/>
              </a:spcBef>
              <a:spcAft>
                <a:spcPts val="600"/>
              </a:spcAft>
              <a:buSzPts val="1000"/>
              <a:buFont typeface="Arial" panose="020B0604020202020204" pitchFamily="34" charset="0"/>
              <a:buChar char="•"/>
            </a:pPr>
            <a:r>
              <a:rPr lang="en-AU" sz="1600" dirty="0">
                <a:latin typeface="+mn-lt"/>
              </a:rPr>
              <a:t>Projects are directly related and address direct damage to community sporting infrastructure damaged as a result of the floods in February-March 2022 that led to the NSW Natural Disaster Declaration - Australian Government Reference Number (AGRN) 1012</a:t>
            </a:r>
          </a:p>
          <a:p>
            <a:pPr marL="342900" lvl="0" indent="-342900">
              <a:lnSpc>
                <a:spcPct val="120000"/>
              </a:lnSpc>
              <a:spcBef>
                <a:spcPts val="600"/>
              </a:spcBef>
              <a:spcAft>
                <a:spcPts val="600"/>
              </a:spcAft>
              <a:buSzPts val="1000"/>
              <a:buFont typeface="Arial" panose="020B0604020202020204" pitchFamily="34" charset="0"/>
              <a:buChar char="•"/>
            </a:pPr>
            <a:r>
              <a:rPr lang="en-AU" sz="1600" dirty="0">
                <a:latin typeface="+mn-lt"/>
              </a:rPr>
              <a:t>Projects have a project grant request which is a minimum of $15,000 and does not exceed $500,000 </a:t>
            </a:r>
          </a:p>
          <a:p>
            <a:pPr marL="342900" lvl="0" indent="-342900">
              <a:lnSpc>
                <a:spcPct val="120000"/>
              </a:lnSpc>
              <a:spcBef>
                <a:spcPts val="600"/>
              </a:spcBef>
              <a:spcAft>
                <a:spcPts val="600"/>
              </a:spcAft>
              <a:buSzPts val="1000"/>
              <a:buFont typeface="Arial" panose="020B0604020202020204" pitchFamily="34" charset="0"/>
              <a:buChar char="•"/>
            </a:pPr>
            <a:r>
              <a:rPr lang="en-AU" sz="1600" dirty="0">
                <a:latin typeface="+mn-lt"/>
              </a:rPr>
              <a:t>Projects are not covered by insurance or any other NSW or Australian Government programs or flood recovery initiatives</a:t>
            </a:r>
          </a:p>
        </p:txBody>
      </p:sp>
      <p:sp>
        <p:nvSpPr>
          <p:cNvPr id="15" name="Text Placeholder 14">
            <a:extLst>
              <a:ext uri="{FF2B5EF4-FFF2-40B4-BE49-F238E27FC236}">
                <a16:creationId xmlns:a16="http://schemas.microsoft.com/office/drawing/2014/main" id="{9428BDAA-9132-4F4C-AE8A-948AC24AF4E4}"/>
              </a:ext>
            </a:extLst>
          </p:cNvPr>
          <p:cNvSpPr>
            <a:spLocks noGrp="1"/>
          </p:cNvSpPr>
          <p:nvPr>
            <p:ph type="body" sz="quarter" idx="14"/>
          </p:nvPr>
        </p:nvSpPr>
        <p:spPr>
          <a:xfrm>
            <a:off x="360363" y="1012914"/>
            <a:ext cx="10537023" cy="536400"/>
          </a:xfrm>
        </p:spPr>
        <p:txBody>
          <a:bodyPr>
            <a:normAutofit/>
          </a:bodyPr>
          <a:lstStyle/>
          <a:p>
            <a:pPr>
              <a:lnSpc>
                <a:spcPct val="100000"/>
              </a:lnSpc>
            </a:pPr>
            <a:r>
              <a:rPr lang="en-US" sz="1800" dirty="0"/>
              <a:t>The Office of Sport conducts an eligibility check of all projects within a Council’s application</a:t>
            </a:r>
            <a:endParaRPr lang="en-AU" sz="1800" dirty="0"/>
          </a:p>
        </p:txBody>
      </p:sp>
      <p:sp>
        <p:nvSpPr>
          <p:cNvPr id="7" name="Text Placeholder 14">
            <a:extLst>
              <a:ext uri="{FF2B5EF4-FFF2-40B4-BE49-F238E27FC236}">
                <a16:creationId xmlns:a16="http://schemas.microsoft.com/office/drawing/2014/main" id="{BB4EB00B-CE20-8F3B-183A-471AE0383A6C}"/>
              </a:ext>
            </a:extLst>
          </p:cNvPr>
          <p:cNvSpPr txBox="1">
            <a:spLocks/>
          </p:cNvSpPr>
          <p:nvPr/>
        </p:nvSpPr>
        <p:spPr>
          <a:xfrm>
            <a:off x="360000" y="5583761"/>
            <a:ext cx="11447637" cy="562515"/>
          </a:xfrm>
          <a:prstGeom prst="rect">
            <a:avLst/>
          </a:prstGeom>
        </p:spPr>
        <p:txBody>
          <a:bodyPr vert="horz" lIns="0" tIns="0" rIns="0" bIns="0" rtlCol="0">
            <a:no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spcAft>
                <a:spcPts val="600"/>
              </a:spcAft>
            </a:pPr>
            <a:r>
              <a:rPr lang="en-AU" sz="1600" dirty="0">
                <a:effectLst/>
                <a:latin typeface="Public Sans Light" pitchFamily="2" charset="0"/>
                <a:ea typeface="Arial" panose="020B0604020202020204" pitchFamily="34" charset="0"/>
                <a:cs typeface="Arial" panose="020B0604020202020204" pitchFamily="34" charset="0"/>
              </a:rPr>
              <a:t>The Office of Sport will undertake an eligibility check on all grant applications and will make the final determination on eligibility.</a:t>
            </a:r>
          </a:p>
        </p:txBody>
      </p:sp>
    </p:spTree>
    <p:extLst>
      <p:ext uri="{BB962C8B-B14F-4D97-AF65-F5344CB8AC3E}">
        <p14:creationId xmlns:p14="http://schemas.microsoft.com/office/powerpoint/2010/main" val="1898072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005196-BDEC-CAEC-06E7-DA035BF30532}"/>
              </a:ext>
            </a:extLst>
          </p:cNvPr>
          <p:cNvSpPr/>
          <p:nvPr/>
        </p:nvSpPr>
        <p:spPr>
          <a:xfrm>
            <a:off x="360000" y="1706252"/>
            <a:ext cx="3852771" cy="4468305"/>
          </a:xfrm>
          <a:prstGeom prst="rect">
            <a:avLst/>
          </a:prstGeom>
          <a:solidFill>
            <a:schemeClr val="accent2"/>
          </a:solidFill>
          <a:ln>
            <a:solidFill>
              <a:srgbClr val="CBE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ext Placeholder 1">
            <a:extLst>
              <a:ext uri="{FF2B5EF4-FFF2-40B4-BE49-F238E27FC236}">
                <a16:creationId xmlns:a16="http://schemas.microsoft.com/office/drawing/2014/main" id="{7C03F38E-36E2-44FA-AA6E-70C0EAF08DCF}"/>
              </a:ext>
            </a:extLst>
          </p:cNvPr>
          <p:cNvSpPr>
            <a:spLocks noGrp="1"/>
          </p:cNvSpPr>
          <p:nvPr>
            <p:ph type="body" idx="1"/>
          </p:nvPr>
        </p:nvSpPr>
        <p:spPr>
          <a:xfrm>
            <a:off x="525404" y="2538893"/>
            <a:ext cx="2933707" cy="540000"/>
          </a:xfrm>
        </p:spPr>
        <p:txBody>
          <a:bodyPr/>
          <a:lstStyle/>
          <a:p>
            <a:r>
              <a:rPr lang="en-AU" b="0" dirty="0">
                <a:latin typeface="Public Sans SemiBold" pitchFamily="2" charset="0"/>
              </a:rPr>
              <a:t>The Fund criteria are:</a:t>
            </a:r>
          </a:p>
        </p:txBody>
      </p:sp>
      <p:sp>
        <p:nvSpPr>
          <p:cNvPr id="6" name="Footer Placeholder 5">
            <a:extLst>
              <a:ext uri="{FF2B5EF4-FFF2-40B4-BE49-F238E27FC236}">
                <a16:creationId xmlns:a16="http://schemas.microsoft.com/office/drawing/2014/main" id="{C343FFF4-135A-4B71-8B9C-9003FC7F559C}"/>
              </a:ext>
            </a:extLst>
          </p:cNvPr>
          <p:cNvSpPr>
            <a:spLocks noGrp="1"/>
          </p:cNvSpPr>
          <p:nvPr>
            <p:ph type="ftr" sz="quarter" idx="11"/>
          </p:nvPr>
        </p:nvSpPr>
        <p:spPr/>
        <p:txBody>
          <a:bodyPr/>
          <a:lstStyle/>
          <a:p>
            <a:r>
              <a:rPr lang="en-US" dirty="0"/>
              <a:t>Office of Sport</a:t>
            </a:r>
            <a:endParaRPr lang="en-AU" dirty="0"/>
          </a:p>
        </p:txBody>
      </p:sp>
      <p:sp>
        <p:nvSpPr>
          <p:cNvPr id="7" name="Slide Number Placeholder 6">
            <a:extLst>
              <a:ext uri="{FF2B5EF4-FFF2-40B4-BE49-F238E27FC236}">
                <a16:creationId xmlns:a16="http://schemas.microsoft.com/office/drawing/2014/main" id="{44F1B30A-8971-4BDB-8459-61096C179D35}"/>
              </a:ext>
            </a:extLst>
          </p:cNvPr>
          <p:cNvSpPr>
            <a:spLocks noGrp="1"/>
          </p:cNvSpPr>
          <p:nvPr>
            <p:ph type="sldNum" sz="quarter" idx="12"/>
          </p:nvPr>
        </p:nvSpPr>
        <p:spPr/>
        <p:txBody>
          <a:bodyPr/>
          <a:lstStyle/>
          <a:p>
            <a:fld id="{10A01DC5-1685-4615-8240-15192985C6A2}" type="slidenum">
              <a:rPr lang="en-AU" smtClean="0"/>
              <a:t>21</a:t>
            </a:fld>
            <a:endParaRPr lang="en-AU" dirty="0"/>
          </a:p>
        </p:txBody>
      </p:sp>
      <p:sp>
        <p:nvSpPr>
          <p:cNvPr id="8" name="Title 7">
            <a:extLst>
              <a:ext uri="{FF2B5EF4-FFF2-40B4-BE49-F238E27FC236}">
                <a16:creationId xmlns:a16="http://schemas.microsoft.com/office/drawing/2014/main" id="{F858A714-345F-43EE-9EB0-A1F9432B6B87}"/>
              </a:ext>
            </a:extLst>
          </p:cNvPr>
          <p:cNvSpPr>
            <a:spLocks noGrp="1"/>
          </p:cNvSpPr>
          <p:nvPr>
            <p:ph type="title"/>
          </p:nvPr>
        </p:nvSpPr>
        <p:spPr>
          <a:xfrm>
            <a:off x="360000" y="360000"/>
            <a:ext cx="6050131" cy="1009652"/>
          </a:xfrm>
        </p:spPr>
        <p:txBody>
          <a:bodyPr/>
          <a:lstStyle/>
          <a:p>
            <a:r>
              <a:rPr lang="en-AU" dirty="0"/>
              <a:t>Completeness Check​</a:t>
            </a:r>
          </a:p>
        </p:txBody>
      </p:sp>
      <p:sp>
        <p:nvSpPr>
          <p:cNvPr id="10" name="Content Placeholder 9">
            <a:extLst>
              <a:ext uri="{FF2B5EF4-FFF2-40B4-BE49-F238E27FC236}">
                <a16:creationId xmlns:a16="http://schemas.microsoft.com/office/drawing/2014/main" id="{64286590-A3E8-530B-7C4C-65CD878752E8}"/>
              </a:ext>
            </a:extLst>
          </p:cNvPr>
          <p:cNvSpPr>
            <a:spLocks noGrp="1"/>
          </p:cNvSpPr>
          <p:nvPr>
            <p:ph sz="half" idx="2"/>
          </p:nvPr>
        </p:nvSpPr>
        <p:spPr>
          <a:xfrm>
            <a:off x="508689" y="2999076"/>
            <a:ext cx="3366625" cy="2879210"/>
          </a:xfrm>
        </p:spPr>
        <p:txBody>
          <a:bodyPr vert="horz" lIns="0" tIns="0" rIns="0" bIns="0" rtlCol="0" anchor="t">
            <a:normAutofit/>
          </a:bodyPr>
          <a:lstStyle/>
          <a:p>
            <a:pPr marL="522605" lvl="4" indent="-342900">
              <a:spcBef>
                <a:spcPts val="600"/>
              </a:spcBef>
              <a:spcAft>
                <a:spcPts val="1200"/>
              </a:spcAft>
              <a:buAutoNum type="arabicPeriod"/>
            </a:pPr>
            <a:r>
              <a:rPr lang="en-US" sz="1600" dirty="0"/>
              <a:t>Strategic </a:t>
            </a:r>
            <a:r>
              <a:rPr lang="en-US" dirty="0"/>
              <a:t>alignment and community need</a:t>
            </a:r>
            <a:endParaRPr lang="en-US" sz="1600" dirty="0"/>
          </a:p>
          <a:p>
            <a:pPr marL="522605" lvl="4" indent="-342900">
              <a:spcBef>
                <a:spcPts val="600"/>
              </a:spcBef>
              <a:spcAft>
                <a:spcPts val="1200"/>
              </a:spcAft>
              <a:buAutoNum type="arabicPeriod"/>
            </a:pPr>
            <a:r>
              <a:rPr lang="en-US" sz="1600" dirty="0"/>
              <a:t>Project scope, design and </a:t>
            </a:r>
            <a:r>
              <a:rPr lang="en-US" dirty="0"/>
              <a:t>resilience building</a:t>
            </a:r>
            <a:endParaRPr lang="en-US" sz="1600" dirty="0"/>
          </a:p>
          <a:p>
            <a:pPr marL="522605" lvl="4" indent="-342900">
              <a:spcBef>
                <a:spcPts val="600"/>
              </a:spcBef>
              <a:spcAft>
                <a:spcPts val="1200"/>
              </a:spcAft>
              <a:buAutoNum type="arabicPeriod"/>
            </a:pPr>
            <a:r>
              <a:rPr lang="en-US" sz="1600" dirty="0"/>
              <a:t>Project affordability</a:t>
            </a:r>
          </a:p>
          <a:p>
            <a:pPr marL="522605" lvl="4" indent="-342900">
              <a:spcBef>
                <a:spcPts val="600"/>
              </a:spcBef>
              <a:spcAft>
                <a:spcPts val="1200"/>
              </a:spcAft>
              <a:buAutoNum type="arabicPeriod"/>
            </a:pPr>
            <a:r>
              <a:rPr lang="en-US" sz="1600" dirty="0"/>
              <a:t>Project deliverability and applicant capability</a:t>
            </a:r>
          </a:p>
        </p:txBody>
      </p:sp>
      <p:sp>
        <p:nvSpPr>
          <p:cNvPr id="12" name="Content Placeholder 11">
            <a:extLst>
              <a:ext uri="{FF2B5EF4-FFF2-40B4-BE49-F238E27FC236}">
                <a16:creationId xmlns:a16="http://schemas.microsoft.com/office/drawing/2014/main" id="{6BD1A01C-5A83-78D7-7D27-1C15633B3576}"/>
              </a:ext>
            </a:extLst>
          </p:cNvPr>
          <p:cNvSpPr>
            <a:spLocks noGrp="1"/>
          </p:cNvSpPr>
          <p:nvPr>
            <p:ph sz="quarter" idx="4"/>
          </p:nvPr>
        </p:nvSpPr>
        <p:spPr>
          <a:xfrm>
            <a:off x="4561114" y="1706252"/>
            <a:ext cx="7246886" cy="4468305"/>
          </a:xfrm>
        </p:spPr>
        <p:txBody>
          <a:bodyPr vert="horz" lIns="0" tIns="0" rIns="0" bIns="0" rtlCol="0" anchor="t">
            <a:noAutofit/>
          </a:bodyPr>
          <a:lstStyle/>
          <a:p>
            <a:pPr>
              <a:lnSpc>
                <a:spcPct val="100000"/>
              </a:lnSpc>
              <a:spcBef>
                <a:spcPts val="600"/>
              </a:spcBef>
              <a:spcAft>
                <a:spcPts val="600"/>
              </a:spcAft>
            </a:pPr>
            <a:r>
              <a:rPr lang="en-US" dirty="0">
                <a:latin typeface="+mn-lt"/>
              </a:rPr>
              <a:t>It is important to review the completeness check criteria in the Guidelines and preview the SmartyGrants application form, to ensure you are submitting a completed application with applicable supporting documentation. </a:t>
            </a:r>
          </a:p>
          <a:p>
            <a:pPr>
              <a:lnSpc>
                <a:spcPct val="100000"/>
              </a:lnSpc>
              <a:spcBef>
                <a:spcPts val="600"/>
              </a:spcBef>
              <a:spcAft>
                <a:spcPts val="600"/>
              </a:spcAft>
            </a:pPr>
            <a:r>
              <a:rPr lang="en-US" dirty="0">
                <a:latin typeface="+mn-lt"/>
              </a:rPr>
              <a:t>The eligibility and completeness check criteria are detailed in the Guidelines on the web page. </a:t>
            </a:r>
            <a:r>
              <a:rPr lang="en-AU" dirty="0">
                <a:effectLst/>
                <a:latin typeface="Public Sans Light" pitchFamily="2" charset="0"/>
                <a:ea typeface="Arial" panose="020B0604020202020204" pitchFamily="34" charset="0"/>
                <a:cs typeface="Arial" panose="020B0604020202020204" pitchFamily="34" charset="0"/>
              </a:rPr>
              <a:t>The Office of Sport will undertake a completeness check of all eligible projects against the completeness check criteria.  </a:t>
            </a:r>
          </a:p>
          <a:p>
            <a:pPr lvl="0">
              <a:lnSpc>
                <a:spcPct val="100000"/>
              </a:lnSpc>
              <a:spcBef>
                <a:spcPts val="600"/>
              </a:spcBef>
              <a:spcAft>
                <a:spcPts val="600"/>
              </a:spcAft>
              <a:buSzPts val="1000"/>
            </a:pPr>
            <a:r>
              <a:rPr lang="en-AU" dirty="0">
                <a:effectLst/>
                <a:latin typeface="Public Sans Light" pitchFamily="2" charset="0"/>
                <a:ea typeface="Arial" panose="020B0604020202020204" pitchFamily="34" charset="0"/>
                <a:cs typeface="Arial" panose="020B0604020202020204" pitchFamily="34" charset="0"/>
              </a:rPr>
              <a:t>The Office of Sport recommendations for funding to the Minister for Sport will include each council’s prioritised project list including confirmation of project eligibility, project completeness and any recommended special conditions to be included in the funding agreement. </a:t>
            </a:r>
          </a:p>
          <a:p>
            <a:pPr lvl="0">
              <a:lnSpc>
                <a:spcPct val="100000"/>
              </a:lnSpc>
              <a:spcBef>
                <a:spcPts val="600"/>
              </a:spcBef>
              <a:spcAft>
                <a:spcPts val="600"/>
              </a:spcAft>
              <a:buSzPts val="1000"/>
            </a:pPr>
            <a:r>
              <a:rPr lang="en-US" dirty="0">
                <a:latin typeface="+mn-lt"/>
              </a:rPr>
              <a:t>The Minister may consider broader factors in determining project approvals including the level of community support, </a:t>
            </a:r>
            <a:r>
              <a:rPr lang="en-AU" dirty="0">
                <a:latin typeface="Public Sans Light" pitchFamily="2" charset="0"/>
                <a:ea typeface="Arial" panose="020B0604020202020204" pitchFamily="34" charset="0"/>
                <a:cs typeface="Arial" panose="020B0604020202020204" pitchFamily="34" charset="0"/>
              </a:rPr>
              <a:t>variety of project size, scale, type and focus, project grant request and funding available, suitability of projects for other government funding opportunities and alignment with existing NSW and Australian Government policies and strategies.</a:t>
            </a:r>
            <a:r>
              <a:rPr lang="en-US" dirty="0">
                <a:latin typeface="+mn-lt"/>
              </a:rPr>
              <a:t> </a:t>
            </a:r>
            <a:endParaRPr lang="en-AU" dirty="0">
              <a:latin typeface="+mn-lt"/>
            </a:endParaRPr>
          </a:p>
        </p:txBody>
      </p:sp>
    </p:spTree>
    <p:extLst>
      <p:ext uri="{BB962C8B-B14F-4D97-AF65-F5344CB8AC3E}">
        <p14:creationId xmlns:p14="http://schemas.microsoft.com/office/powerpoint/2010/main" val="3464795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31AF7-5D2D-49CD-A6F1-DAFD514BE092}"/>
              </a:ext>
            </a:extLst>
          </p:cNvPr>
          <p:cNvSpPr>
            <a:spLocks noGrp="1"/>
          </p:cNvSpPr>
          <p:nvPr>
            <p:ph type="title"/>
          </p:nvPr>
        </p:nvSpPr>
        <p:spPr>
          <a:xfrm>
            <a:off x="360000" y="1207520"/>
            <a:ext cx="2520000" cy="1695043"/>
          </a:xfrm>
        </p:spPr>
        <p:txBody>
          <a:bodyPr>
            <a:normAutofit/>
          </a:bodyPr>
          <a:lstStyle/>
          <a:p>
            <a:r>
              <a:rPr lang="en-US" sz="3600" dirty="0">
                <a:latin typeface="+mn-lt"/>
              </a:rPr>
              <a:t>Supporting Documents</a:t>
            </a:r>
            <a:endParaRPr lang="en-AU" sz="3600" dirty="0">
              <a:latin typeface="+mn-lt"/>
            </a:endParaRPr>
          </a:p>
        </p:txBody>
      </p:sp>
      <p:sp>
        <p:nvSpPr>
          <p:cNvPr id="4" name="Slide Number Placeholder 3">
            <a:extLst>
              <a:ext uri="{FF2B5EF4-FFF2-40B4-BE49-F238E27FC236}">
                <a16:creationId xmlns:a16="http://schemas.microsoft.com/office/drawing/2014/main" id="{87B6598D-1186-4B44-A143-ED0537378E98}"/>
              </a:ext>
            </a:extLst>
          </p:cNvPr>
          <p:cNvSpPr>
            <a:spLocks noGrp="1"/>
          </p:cNvSpPr>
          <p:nvPr>
            <p:ph type="sldNum" sz="quarter" idx="12"/>
          </p:nvPr>
        </p:nvSpPr>
        <p:spPr/>
        <p:txBody>
          <a:bodyPr/>
          <a:lstStyle/>
          <a:p>
            <a:fld id="{10A01DC5-1685-4615-8240-15192985C6A2}" type="slidenum">
              <a:rPr lang="en-AU" smtClean="0"/>
              <a:t>22</a:t>
            </a:fld>
            <a:endParaRPr lang="en-AU" dirty="0"/>
          </a:p>
        </p:txBody>
      </p:sp>
      <p:sp>
        <p:nvSpPr>
          <p:cNvPr id="5" name="Text Placeholder 4">
            <a:extLst>
              <a:ext uri="{FF2B5EF4-FFF2-40B4-BE49-F238E27FC236}">
                <a16:creationId xmlns:a16="http://schemas.microsoft.com/office/drawing/2014/main" id="{8F113147-B422-467B-B446-D5297C8F4B46}"/>
              </a:ext>
            </a:extLst>
          </p:cNvPr>
          <p:cNvSpPr>
            <a:spLocks noGrp="1"/>
          </p:cNvSpPr>
          <p:nvPr>
            <p:ph type="body" sz="quarter" idx="13"/>
          </p:nvPr>
        </p:nvSpPr>
        <p:spPr>
          <a:xfrm>
            <a:off x="3274296" y="1225243"/>
            <a:ext cx="7821052" cy="4560792"/>
          </a:xfrm>
        </p:spPr>
        <p:txBody>
          <a:bodyPr anchor="t">
            <a:normAutofit/>
          </a:bodyPr>
          <a:lstStyle/>
          <a:p>
            <a:pPr>
              <a:lnSpc>
                <a:spcPct val="100000"/>
              </a:lnSpc>
              <a:spcAft>
                <a:spcPts val="1800"/>
              </a:spcAft>
            </a:pPr>
            <a:r>
              <a:rPr lang="en-US" sz="1700" dirty="0">
                <a:latin typeface="+mn-lt"/>
                <a:cs typeface="Arial" panose="020B0604020202020204" pitchFamily="34" charset="0"/>
              </a:rPr>
              <a:t>Documents available on the Sport Priority Needs Program web page to assist your application include: </a:t>
            </a:r>
          </a:p>
          <a:p>
            <a:pPr marL="285750" lvl="0" indent="-285750">
              <a:lnSpc>
                <a:spcPct val="100000"/>
              </a:lnSpc>
              <a:spcAft>
                <a:spcPts val="600"/>
              </a:spcAft>
              <a:buFont typeface="Arial" panose="020B0604020202020204" pitchFamily="34" charset="0"/>
              <a:buChar char="•"/>
            </a:pPr>
            <a:r>
              <a:rPr lang="en-US" sz="1700" dirty="0">
                <a:effectLst/>
                <a:latin typeface="+mn-lt"/>
                <a:ea typeface="Calibri" panose="020F0502020204030204" pitchFamily="34" charset="0"/>
                <a:cs typeface="Arial" panose="020B0604020202020204" pitchFamily="34" charset="0"/>
              </a:rPr>
              <a:t>Program Guidelines</a:t>
            </a:r>
          </a:p>
          <a:p>
            <a:pPr marL="285750" lvl="0" indent="-285750">
              <a:lnSpc>
                <a:spcPct val="100000"/>
              </a:lnSpc>
              <a:spcAft>
                <a:spcPts val="600"/>
              </a:spcAft>
              <a:buFont typeface="Arial" panose="020B0604020202020204" pitchFamily="34" charset="0"/>
              <a:buChar char="•"/>
            </a:pPr>
            <a:r>
              <a:rPr lang="en-US" sz="1700" dirty="0">
                <a:effectLst/>
                <a:latin typeface="+mn-lt"/>
                <a:ea typeface="Calibri" panose="020F0502020204030204" pitchFamily="34" charset="0"/>
                <a:cs typeface="Arial" panose="020B0604020202020204" pitchFamily="34" charset="0"/>
              </a:rPr>
              <a:t>Frequently Asked Questions (FAQs)</a:t>
            </a:r>
          </a:p>
          <a:p>
            <a:pPr marL="285750" lvl="0" indent="-285750">
              <a:lnSpc>
                <a:spcPct val="100000"/>
              </a:lnSpc>
              <a:spcAft>
                <a:spcPts val="600"/>
              </a:spcAft>
              <a:buFont typeface="Arial" panose="020B0604020202020204" pitchFamily="34" charset="0"/>
              <a:buChar char="•"/>
            </a:pPr>
            <a:r>
              <a:rPr lang="en-US" sz="1700" dirty="0">
                <a:effectLst/>
                <a:latin typeface="+mn-lt"/>
                <a:ea typeface="Calibri" panose="020F0502020204030204" pitchFamily="34" charset="0"/>
                <a:cs typeface="Arial" panose="020B0604020202020204" pitchFamily="34" charset="0"/>
              </a:rPr>
              <a:t>Landowner Consent Form Template</a:t>
            </a:r>
          </a:p>
          <a:p>
            <a:pPr marL="285750" lvl="0" indent="-285750">
              <a:lnSpc>
                <a:spcPct val="100000"/>
              </a:lnSpc>
              <a:spcAft>
                <a:spcPts val="600"/>
              </a:spcAft>
              <a:buFont typeface="Arial" panose="020B0604020202020204" pitchFamily="34" charset="0"/>
              <a:buChar char="•"/>
            </a:pPr>
            <a:r>
              <a:rPr lang="en-US" sz="1700" dirty="0">
                <a:effectLst/>
                <a:latin typeface="+mn-lt"/>
                <a:ea typeface="Calibri" panose="020F0502020204030204" pitchFamily="34" charset="0"/>
                <a:cs typeface="Arial" panose="020B0604020202020204" pitchFamily="34" charset="0"/>
              </a:rPr>
              <a:t>Budget Template</a:t>
            </a:r>
          </a:p>
          <a:p>
            <a:pPr marL="285750" lvl="0" indent="-285750">
              <a:lnSpc>
                <a:spcPct val="100000"/>
              </a:lnSpc>
              <a:spcAft>
                <a:spcPts val="600"/>
              </a:spcAft>
              <a:buFont typeface="Arial" panose="020B0604020202020204" pitchFamily="34" charset="0"/>
              <a:buChar char="•"/>
            </a:pPr>
            <a:r>
              <a:rPr lang="en-US" sz="1700" dirty="0">
                <a:effectLst/>
                <a:latin typeface="+mn-lt"/>
                <a:ea typeface="Calibri" panose="020F0502020204030204" pitchFamily="34" charset="0"/>
                <a:cs typeface="Arial" panose="020B0604020202020204" pitchFamily="34" charset="0"/>
              </a:rPr>
              <a:t>Funding Agreement Template</a:t>
            </a:r>
            <a:endParaRPr lang="en-AU" sz="1700" dirty="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12426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A47F-2CA9-E1CF-1D2D-2BA8A5E6BFC4}"/>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D2B2FD68-710D-E2FD-3DB5-B520627A0224}"/>
              </a:ext>
            </a:extLst>
          </p:cNvPr>
          <p:cNvSpPr>
            <a:spLocks noGrp="1"/>
          </p:cNvSpPr>
          <p:nvPr>
            <p:ph idx="1"/>
          </p:nvPr>
        </p:nvSpPr>
        <p:spPr>
          <a:xfrm>
            <a:off x="348643" y="3426644"/>
            <a:ext cx="5564188" cy="3093899"/>
          </a:xfrm>
        </p:spPr>
        <p:txBody>
          <a:bodyPr/>
          <a:lstStyle/>
          <a:p>
            <a:r>
              <a:rPr lang="en-US" sz="1800" b="1" dirty="0">
                <a:latin typeface="Public Sans SemiBold" pitchFamily="2" charset="0"/>
                <a:cs typeface="Arial"/>
              </a:rPr>
              <a:t>SmartyGrants</a:t>
            </a:r>
          </a:p>
          <a:p>
            <a:pPr marL="342900" indent="-342900">
              <a:buFont typeface="Arial" panose="020B0604020202020204" pitchFamily="34" charset="0"/>
              <a:buChar char="•"/>
            </a:pPr>
            <a:r>
              <a:rPr lang="en-US" sz="1600" dirty="0">
                <a:latin typeface="+mn-lt"/>
              </a:rPr>
              <a:t>Please visit  </a:t>
            </a:r>
            <a:r>
              <a:rPr lang="en-US" sz="1600" dirty="0">
                <a:hlinkClick r:id="rId2"/>
              </a:rPr>
              <a:t>https://sport.smartygrants.com.au/SPNP-2022</a:t>
            </a:r>
            <a:r>
              <a:rPr lang="en-US" sz="1600" dirty="0"/>
              <a:t> </a:t>
            </a:r>
            <a:r>
              <a:rPr lang="en-US" sz="1800" dirty="0">
                <a:latin typeface="+mn-lt"/>
              </a:rPr>
              <a:t> </a:t>
            </a:r>
            <a:r>
              <a:rPr lang="en-US" sz="1600" dirty="0">
                <a:latin typeface="+mn-lt"/>
              </a:rPr>
              <a:t>and allow yourself time to familiarise yourself with the portal. As applications are now open, you can download a preview application form from the SmartyGrants website prior to commencing your application.</a:t>
            </a:r>
          </a:p>
          <a:p>
            <a:pPr marL="342900" indent="-342900">
              <a:buFont typeface="Arial" panose="020B0604020202020204" pitchFamily="34" charset="0"/>
              <a:buChar char="•"/>
            </a:pPr>
            <a:r>
              <a:rPr lang="en-US" sz="1600" dirty="0">
                <a:latin typeface="+mn-lt"/>
              </a:rPr>
              <a:t>Please remember that to be considered eligible, the project must be submitted through the SmartyGrants website.</a:t>
            </a:r>
            <a:endParaRPr lang="en-AU" sz="1600" dirty="0">
              <a:latin typeface="+mn-lt"/>
            </a:endParaRPr>
          </a:p>
          <a:p>
            <a:endParaRPr lang="en-AU" dirty="0"/>
          </a:p>
        </p:txBody>
      </p:sp>
      <p:sp>
        <p:nvSpPr>
          <p:cNvPr id="4" name="Content Placeholder 3">
            <a:extLst>
              <a:ext uri="{FF2B5EF4-FFF2-40B4-BE49-F238E27FC236}">
                <a16:creationId xmlns:a16="http://schemas.microsoft.com/office/drawing/2014/main" id="{19AF32FF-8D33-D550-00F2-85DB583EAF14}"/>
              </a:ext>
            </a:extLst>
          </p:cNvPr>
          <p:cNvSpPr>
            <a:spLocks noGrp="1"/>
          </p:cNvSpPr>
          <p:nvPr>
            <p:ph idx="10"/>
          </p:nvPr>
        </p:nvSpPr>
        <p:spPr>
          <a:xfrm>
            <a:off x="6279171" y="3480361"/>
            <a:ext cx="5564188" cy="2485010"/>
          </a:xfrm>
        </p:spPr>
        <p:txBody>
          <a:bodyPr/>
          <a:lstStyle/>
          <a:p>
            <a:r>
              <a:rPr lang="en-US" sz="1800" b="1" dirty="0">
                <a:latin typeface="Public Sans SemiBold" pitchFamily="2" charset="0"/>
                <a:cs typeface="Arial"/>
              </a:rPr>
              <a:t>Frequently Asked Questions  </a:t>
            </a:r>
          </a:p>
          <a:p>
            <a:pPr marL="342900" indent="-342900">
              <a:buFont typeface="Arial" panose="020B0604020202020204" pitchFamily="34" charset="0"/>
              <a:buChar char="•"/>
            </a:pPr>
            <a:r>
              <a:rPr lang="en-US" sz="1600" dirty="0">
                <a:latin typeface="+mn-lt"/>
              </a:rPr>
              <a:t>Frequently asked questions are available on the Program website to support you in preparing your application.  </a:t>
            </a:r>
          </a:p>
          <a:p>
            <a:endParaRPr lang="en-AU" dirty="0"/>
          </a:p>
        </p:txBody>
      </p:sp>
      <p:pic>
        <p:nvPicPr>
          <p:cNvPr id="6" name="Picture Placeholder 10" descr="A picture containing grass, outdoor, field, grassy&#10;&#10;Description automatically generated">
            <a:extLst>
              <a:ext uri="{FF2B5EF4-FFF2-40B4-BE49-F238E27FC236}">
                <a16:creationId xmlns:a16="http://schemas.microsoft.com/office/drawing/2014/main" id="{03FCCE91-236B-4F9A-748E-BFC80C1B432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31914" b="31914"/>
          <a:stretch/>
        </p:blipFill>
        <p:spPr>
          <a:xfrm>
            <a:off x="0" y="0"/>
            <a:ext cx="12192000" cy="2940050"/>
          </a:xfrm>
          <a:prstGeom prst="rect">
            <a:avLst/>
          </a:prstGeom>
          <a:noFill/>
        </p:spPr>
      </p:pic>
      <p:sp>
        <p:nvSpPr>
          <p:cNvPr id="7" name="Title 1">
            <a:extLst>
              <a:ext uri="{FF2B5EF4-FFF2-40B4-BE49-F238E27FC236}">
                <a16:creationId xmlns:a16="http://schemas.microsoft.com/office/drawing/2014/main" id="{641A2879-F6F1-315E-419F-8D3839D18514}"/>
              </a:ext>
            </a:extLst>
          </p:cNvPr>
          <p:cNvSpPr txBox="1">
            <a:spLocks/>
          </p:cNvSpPr>
          <p:nvPr/>
        </p:nvSpPr>
        <p:spPr>
          <a:xfrm>
            <a:off x="348645" y="2237975"/>
            <a:ext cx="9720000" cy="1009652"/>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bg1"/>
                </a:solidFill>
                <a:latin typeface="+mn-lt"/>
                <a:ea typeface="+mj-ea"/>
                <a:cs typeface="+mj-cs"/>
              </a:defRPr>
            </a:lvl1pPr>
          </a:lstStyle>
          <a:p>
            <a:r>
              <a:rPr lang="en-AU" dirty="0">
                <a:ea typeface="+mn-lt"/>
                <a:cs typeface="+mn-lt"/>
              </a:rPr>
              <a:t>Key points to take away from this session:</a:t>
            </a:r>
            <a:endParaRPr lang="en-US" dirty="0"/>
          </a:p>
        </p:txBody>
      </p:sp>
    </p:spTree>
    <p:extLst>
      <p:ext uri="{BB962C8B-B14F-4D97-AF65-F5344CB8AC3E}">
        <p14:creationId xmlns:p14="http://schemas.microsoft.com/office/powerpoint/2010/main" val="171262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5ACB2-9DA9-179C-FBB4-4CB3AD6C046D}"/>
              </a:ext>
            </a:extLst>
          </p:cNvPr>
          <p:cNvSpPr>
            <a:spLocks noGrp="1"/>
          </p:cNvSpPr>
          <p:nvPr>
            <p:ph type="ctrTitle"/>
          </p:nvPr>
        </p:nvSpPr>
        <p:spPr>
          <a:xfrm>
            <a:off x="359998" y="4026704"/>
            <a:ext cx="11407459" cy="2667000"/>
          </a:xfrm>
        </p:spPr>
        <p:txBody>
          <a:bodyPr>
            <a:normAutofit/>
          </a:bodyPr>
          <a:lstStyle/>
          <a:p>
            <a:pPr>
              <a:lnSpc>
                <a:spcPct val="100000"/>
              </a:lnSpc>
            </a:pPr>
            <a:r>
              <a:rPr lang="en-AU" sz="2800" dirty="0"/>
              <a:t>Call: 		13 13 02</a:t>
            </a:r>
            <a:br>
              <a:rPr lang="en-AU" sz="2800" dirty="0"/>
            </a:br>
            <a:r>
              <a:rPr lang="en-AU" sz="2800" dirty="0"/>
              <a:t>Email: 	</a:t>
            </a:r>
            <a:r>
              <a:rPr lang="en-AU" sz="2800" dirty="0">
                <a:hlinkClick r:id="rId2">
                  <a:extLst>
                    <a:ext uri="{A12FA001-AC4F-418D-AE19-62706E023703}">
                      <ahyp:hlinkClr xmlns:ahyp="http://schemas.microsoft.com/office/drawing/2018/hyperlinkcolor" val="tx"/>
                    </a:ext>
                  </a:extLst>
                </a:hlinkClick>
              </a:rPr>
              <a:t>infrastructuregrants@sport.nsw.gov.au</a:t>
            </a:r>
            <a:br>
              <a:rPr lang="en-AU" sz="2800" dirty="0"/>
            </a:br>
            <a:r>
              <a:rPr lang="en-AU" sz="2800" dirty="0"/>
              <a:t>Website:	</a:t>
            </a:r>
            <a:r>
              <a:rPr lang="en-AU" sz="1500" b="1" u="sng" dirty="0">
                <a:latin typeface="Public Sans SemiBold" pitchFamily="2" charset="0"/>
                <a:ea typeface="Calibri" panose="020F0502020204030204" pitchFamily="34" charset="0"/>
                <a:hlinkClick r:id="rId3">
                  <a:extLst>
                    <a:ext uri="{A12FA001-AC4F-418D-AE19-62706E023703}">
                      <ahyp:hlinkClr xmlns:ahyp="http://schemas.microsoft.com/office/drawing/2018/hyperlinkcolor" val="tx"/>
                    </a:ext>
                  </a:extLst>
                </a:hlinkClick>
              </a:rPr>
              <a:t>https://www.sport.nsw.gov.au/grants/sport-infrastructure-recovery-fund/sport-priority-needs-program</a:t>
            </a:r>
            <a:endParaRPr lang="en-AU" sz="1500" dirty="0"/>
          </a:p>
        </p:txBody>
      </p:sp>
      <p:sp>
        <p:nvSpPr>
          <p:cNvPr id="3" name="Text Placeholder 2">
            <a:extLst>
              <a:ext uri="{FF2B5EF4-FFF2-40B4-BE49-F238E27FC236}">
                <a16:creationId xmlns:a16="http://schemas.microsoft.com/office/drawing/2014/main" id="{51E8D6EF-91A7-8DDE-43BE-1BCF874C736E}"/>
              </a:ext>
            </a:extLst>
          </p:cNvPr>
          <p:cNvSpPr>
            <a:spLocks noGrp="1"/>
          </p:cNvSpPr>
          <p:nvPr>
            <p:ph type="body" sz="quarter" idx="10"/>
          </p:nvPr>
        </p:nvSpPr>
        <p:spPr/>
        <p:txBody>
          <a:bodyPr/>
          <a:lstStyle/>
          <a:p>
            <a:r>
              <a:rPr lang="en-AU" sz="4400" dirty="0"/>
              <a:t>Support for Applicants</a:t>
            </a:r>
          </a:p>
        </p:txBody>
      </p:sp>
    </p:spTree>
    <p:extLst>
      <p:ext uri="{BB962C8B-B14F-4D97-AF65-F5344CB8AC3E}">
        <p14:creationId xmlns:p14="http://schemas.microsoft.com/office/powerpoint/2010/main" val="2866409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Lst>
          </p:cNvPr>
          <p:cNvSpPr>
            <a:spLocks noGrp="1"/>
          </p:cNvSpPr>
          <p:nvPr>
            <p:ph type="title"/>
          </p:nvPr>
        </p:nvSpPr>
        <p:spPr>
          <a:xfrm>
            <a:off x="360000" y="360000"/>
            <a:ext cx="9720000" cy="1009652"/>
          </a:xfrm>
        </p:spPr>
        <p:txBody>
          <a:bodyPr/>
          <a:lstStyle/>
          <a:p>
            <a:r>
              <a:rPr lang="en-US" dirty="0"/>
              <a:t>Questions</a:t>
            </a:r>
            <a:endParaRPr lang="en-AU" dirty="0"/>
          </a:p>
        </p:txBody>
      </p:sp>
      <p:sp>
        <p:nvSpPr>
          <p:cNvPr id="4" name="Slide Number Placeholder 3">
            <a:extLst>
              <a:ext uri="{FF2B5EF4-FFF2-40B4-BE49-F238E27FC236}">
                <a16:creationId xmlns:a16="http://schemas.microsoft.com/office/drawing/2014/main" id="{8C728C33-94C0-42C0-827F-2DE0EE93E769}"/>
              </a:ext>
            </a:extLst>
          </p:cNvPr>
          <p:cNvSpPr>
            <a:spLocks noGrp="1"/>
          </p:cNvSpPr>
          <p:nvPr>
            <p:ph type="sldNum" sz="quarter" idx="12"/>
          </p:nvPr>
        </p:nvSpPr>
        <p:spPr>
          <a:xfrm>
            <a:off x="11317458" y="6444000"/>
            <a:ext cx="490542" cy="180000"/>
          </a:xfrm>
        </p:spPr>
        <p:txBody>
          <a:bodyPr/>
          <a:lstStyle/>
          <a:p>
            <a:fld id="{10A01DC5-1685-4615-8240-15192985C6A2}" type="slidenum">
              <a:rPr lang="en-AU" smtClean="0"/>
              <a:pPr/>
              <a:t>25</a:t>
            </a:fld>
            <a:endParaRPr lang="en-AU" dirty="0"/>
          </a:p>
        </p:txBody>
      </p:sp>
      <p:sp>
        <p:nvSpPr>
          <p:cNvPr id="6" name="Text Placeholder 5">
            <a:extLst>
              <a:ext uri="{FF2B5EF4-FFF2-40B4-BE49-F238E27FC236}">
                <a16:creationId xmlns:a16="http://schemas.microsoft.com/office/drawing/2014/main" id="{892C0689-8BF6-4FD1-A8EC-08F83CF8F96E}"/>
              </a:ext>
            </a:extLst>
          </p:cNvPr>
          <p:cNvSpPr>
            <a:spLocks noGrp="1"/>
          </p:cNvSpPr>
          <p:nvPr>
            <p:ph type="body" sz="quarter" idx="14"/>
          </p:nvPr>
        </p:nvSpPr>
        <p:spPr>
          <a:xfrm>
            <a:off x="512398" y="5343750"/>
            <a:ext cx="11295603" cy="1009652"/>
          </a:xfrm>
        </p:spPr>
        <p:txBody>
          <a:bodyPr>
            <a:normAutofit/>
          </a:bodyPr>
          <a:lstStyle/>
          <a:p>
            <a:pPr marL="338455" indent="-338455">
              <a:lnSpc>
                <a:spcPts val="1200"/>
              </a:lnSpc>
              <a:spcAft>
                <a:spcPts val="800"/>
              </a:spcAft>
            </a:pPr>
            <a:r>
              <a:rPr lang="en-US" sz="1400" b="1" dirty="0">
                <a:effectLst/>
                <a:latin typeface="Public Sans SemiBold" pitchFamily="2" charset="0"/>
                <a:ea typeface="Calibri" panose="020F0502020204030204" pitchFamily="34" charset="0"/>
                <a:cs typeface="Calibri" panose="020F0502020204030204" pitchFamily="34" charset="0"/>
              </a:rPr>
              <a:t>Q:  When will the first milestone be paid?</a:t>
            </a:r>
            <a:endParaRPr lang="en-AU" sz="1400" b="1" i="1" dirty="0">
              <a:solidFill>
                <a:schemeClr val="tx2">
                  <a:lumMod val="50000"/>
                </a:schemeClr>
              </a:solidFill>
              <a:latin typeface="+mn-lt"/>
              <a:ea typeface="Calibri" panose="020F0502020204030204" pitchFamily="34" charset="0"/>
              <a:cs typeface="Times New Roman" panose="02020603050405020304" pitchFamily="18" charset="0"/>
            </a:endParaRPr>
          </a:p>
          <a:p>
            <a:pPr marL="338455" indent="-338455">
              <a:lnSpc>
                <a:spcPct val="100000"/>
              </a:lnSpc>
              <a:spcAft>
                <a:spcPts val="800"/>
              </a:spcAft>
            </a:pPr>
            <a:r>
              <a:rPr lang="en-AU" sz="1400" b="1" dirty="0">
                <a:latin typeface="Public Sans SemiBold" pitchFamily="2" charset="0"/>
                <a:cs typeface="Calibri" panose="020F0502020204030204" pitchFamily="34" charset="0"/>
              </a:rPr>
              <a:t>A</a:t>
            </a:r>
            <a:r>
              <a:rPr lang="en-AU" sz="1400" dirty="0">
                <a:latin typeface="Public Sans SemiBold" pitchFamily="2" charset="0"/>
                <a:cs typeface="Calibri" panose="020F0502020204030204" pitchFamily="34" charset="0"/>
              </a:rPr>
              <a:t>:    </a:t>
            </a:r>
            <a:r>
              <a:rPr lang="en-US" sz="1400" dirty="0">
                <a:latin typeface="+mn-lt"/>
                <a:cs typeface="Arial" panose="020B0604020202020204" pitchFamily="34" charset="0"/>
              </a:rPr>
              <a:t>The first milestone payment will be made on execution of the Funding Agreement. This is expected to be October/early November 2022. The Office of Sport will support successful applicants to finalise project milestones, establish and execute a funding agreement.  </a:t>
            </a:r>
          </a:p>
        </p:txBody>
      </p:sp>
      <p:sp>
        <p:nvSpPr>
          <p:cNvPr id="11" name="Text Placeholder 5">
            <a:extLst>
              <a:ext uri="{FF2B5EF4-FFF2-40B4-BE49-F238E27FC236}">
                <a16:creationId xmlns:a16="http://schemas.microsoft.com/office/drawing/2014/main" id="{3BAAC8D5-73B0-3663-FAE1-C180F7255BD6}"/>
              </a:ext>
            </a:extLst>
          </p:cNvPr>
          <p:cNvSpPr txBox="1">
            <a:spLocks/>
          </p:cNvSpPr>
          <p:nvPr/>
        </p:nvSpPr>
        <p:spPr>
          <a:xfrm>
            <a:off x="512398" y="2950028"/>
            <a:ext cx="11319607" cy="2159300"/>
          </a:xfrm>
          <a:prstGeom prst="rect">
            <a:avLst/>
          </a:prstGeom>
        </p:spPr>
        <p:txBody>
          <a:bodyPr vert="horz" lIns="0" tIns="0" rIns="0" bIns="0" rtlCol="0">
            <a:normAutofit fontScale="85000" lnSpcReduction="20000"/>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bg2"/>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455" indent="-338455">
              <a:lnSpc>
                <a:spcPts val="1200"/>
              </a:lnSpc>
              <a:spcAft>
                <a:spcPts val="800"/>
              </a:spcAft>
            </a:pPr>
            <a:r>
              <a:rPr lang="en-US" sz="1500" dirty="0">
                <a:latin typeface="Public Sans SemiBold" pitchFamily="2" charset="0"/>
                <a:ea typeface="Calibri" panose="020F0502020204030204" pitchFamily="34" charset="0"/>
                <a:cs typeface="Calibri" panose="020F0502020204030204" pitchFamily="34" charset="0"/>
              </a:rPr>
              <a:t>Q:  </a:t>
            </a:r>
            <a:r>
              <a:rPr lang="en-US" sz="1800" dirty="0">
                <a:latin typeface="Public Sans SemiBold" pitchFamily="2" charset="0"/>
                <a:ea typeface="Calibri" panose="020F0502020204030204" pitchFamily="34" charset="0"/>
                <a:cs typeface="Calibri" panose="020F0502020204030204" pitchFamily="34" charset="0"/>
              </a:rPr>
              <a:t>What if projects are less than the minimum grant request?</a:t>
            </a:r>
          </a:p>
          <a:p>
            <a:pPr marL="271463" indent="-271463" algn="l">
              <a:lnSpc>
                <a:spcPct val="120000"/>
              </a:lnSpc>
              <a:spcBef>
                <a:spcPts val="600"/>
              </a:spcBef>
              <a:spcAft>
                <a:spcPts val="600"/>
              </a:spcAft>
            </a:pPr>
            <a:r>
              <a:rPr lang="en-AU" sz="1500" dirty="0">
                <a:latin typeface="Public Sans SemiBold" pitchFamily="2" charset="0"/>
                <a:cs typeface="Calibri" panose="020F0502020204030204" pitchFamily="34" charset="0"/>
              </a:rPr>
              <a:t>A: 	</a:t>
            </a:r>
            <a:r>
              <a:rPr lang="en-US" sz="1600" dirty="0">
                <a:latin typeface="+mn-lt"/>
                <a:cs typeface="Arial" panose="020B0604020202020204" pitchFamily="34" charset="0"/>
              </a:rPr>
              <a:t>Grant request must be a minimum of $15,000. The NSW Government offers other funding and assistance packages for smaller grant requests. This includes natural disaster financial assistance to help sporting and recreation clubs directly affected by a declared natural disaster including flood, fire or storm damage. This low interest rate loan up to a maximum of $10,000 can help meet the costs of restoring essential club facilities, equipment or other assets that have been damaged or destroyed by a natural disaster. Further information can be found at: </a:t>
            </a:r>
            <a:r>
              <a:rPr lang="en-US" sz="1600" dirty="0">
                <a:latin typeface="+mn-lt"/>
                <a:cs typeface="Arial" panose="020B0604020202020204" pitchFamily="34" charset="0"/>
                <a:hlinkClick r:id="rId2">
                  <a:extLst>
                    <a:ext uri="{A12FA001-AC4F-418D-AE19-62706E023703}">
                      <ahyp:hlinkClr xmlns:ahyp="http://schemas.microsoft.com/office/drawing/2018/hyperlinkcolor" val="tx"/>
                    </a:ext>
                  </a:extLst>
                </a:hlinkClick>
              </a:rPr>
              <a:t>Disaster relief loans - Sporting and recreation clubs (nsw.gov.au)</a:t>
            </a:r>
            <a:r>
              <a:rPr lang="en-US" sz="1600" dirty="0">
                <a:latin typeface="+mn-lt"/>
                <a:cs typeface="Arial" panose="020B0604020202020204" pitchFamily="34" charset="0"/>
              </a:rPr>
              <a:t>.</a:t>
            </a:r>
          </a:p>
          <a:p>
            <a:pPr marL="271463" algn="l">
              <a:lnSpc>
                <a:spcPct val="120000"/>
              </a:lnSpc>
              <a:spcBef>
                <a:spcPts val="600"/>
              </a:spcBef>
              <a:spcAft>
                <a:spcPts val="600"/>
              </a:spcAft>
            </a:pPr>
            <a:r>
              <a:rPr lang="en-US" sz="1600" dirty="0">
                <a:latin typeface="+mn-lt"/>
                <a:cs typeface="Arial" panose="020B0604020202020204" pitchFamily="34" charset="0"/>
              </a:rPr>
              <a:t>Further information on NSW Government grants and funding including the Local Sport Grant Program is available at: </a:t>
            </a:r>
            <a:r>
              <a:rPr lang="en-US" sz="1600" dirty="0">
                <a:latin typeface="+mn-lt"/>
                <a:cs typeface="Arial" panose="020B0604020202020204" pitchFamily="34" charset="0"/>
                <a:hlinkClick r:id="rId3">
                  <a:extLst>
                    <a:ext uri="{A12FA001-AC4F-418D-AE19-62706E023703}">
                      <ahyp:hlinkClr xmlns:ahyp="http://schemas.microsoft.com/office/drawing/2018/hyperlinkcolor" val="tx"/>
                    </a:ext>
                  </a:extLst>
                </a:hlinkClick>
              </a:rPr>
              <a:t>Grants and funding | NSW Government</a:t>
            </a:r>
            <a:r>
              <a:rPr lang="en-US" sz="1600" dirty="0">
                <a:latin typeface="+mn-lt"/>
                <a:cs typeface="Arial" panose="020B0604020202020204" pitchFamily="34" charset="0"/>
              </a:rPr>
              <a:t>.</a:t>
            </a:r>
          </a:p>
          <a:p>
            <a:pPr>
              <a:lnSpc>
                <a:spcPts val="1200"/>
              </a:lnSpc>
              <a:spcAft>
                <a:spcPts val="800"/>
              </a:spcAft>
            </a:pPr>
            <a:endParaRPr lang="en-US" sz="1400" dirty="0">
              <a:latin typeface="+mn-lt"/>
              <a:cs typeface="Arial" panose="020B0604020202020204" pitchFamily="34" charset="0"/>
            </a:endParaRPr>
          </a:p>
        </p:txBody>
      </p:sp>
      <p:sp>
        <p:nvSpPr>
          <p:cNvPr id="7" name="Text Placeholder 5">
            <a:extLst>
              <a:ext uri="{FF2B5EF4-FFF2-40B4-BE49-F238E27FC236}">
                <a16:creationId xmlns:a16="http://schemas.microsoft.com/office/drawing/2014/main" id="{80F081CD-0FF2-6F96-8BE2-C98DA2DE3317}"/>
              </a:ext>
            </a:extLst>
          </p:cNvPr>
          <p:cNvSpPr txBox="1">
            <a:spLocks/>
          </p:cNvSpPr>
          <p:nvPr/>
        </p:nvSpPr>
        <p:spPr>
          <a:xfrm>
            <a:off x="512398" y="2081314"/>
            <a:ext cx="9183417" cy="651000"/>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bg2"/>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455" indent="-338455">
              <a:lnSpc>
                <a:spcPts val="1200"/>
              </a:lnSpc>
              <a:spcAft>
                <a:spcPts val="800"/>
              </a:spcAft>
            </a:pPr>
            <a:r>
              <a:rPr lang="en-US" sz="1400" dirty="0">
                <a:latin typeface="Public Sans SemiBold" pitchFamily="2" charset="0"/>
                <a:ea typeface="Calibri" panose="020F0502020204030204" pitchFamily="34" charset="0"/>
                <a:cs typeface="Calibri" panose="020F0502020204030204" pitchFamily="34" charset="0"/>
              </a:rPr>
              <a:t>Q: Is a financial co-contribution required for the Sport Priority Needs Program?</a:t>
            </a:r>
            <a:endParaRPr lang="en-AU" sz="1400" b="1" i="1" dirty="0">
              <a:solidFill>
                <a:schemeClr val="tx2">
                  <a:lumMod val="50000"/>
                </a:schemeClr>
              </a:solidFill>
              <a:latin typeface="+mn-lt"/>
              <a:ea typeface="Calibri" panose="020F0502020204030204" pitchFamily="34" charset="0"/>
              <a:cs typeface="Times New Roman" panose="02020603050405020304" pitchFamily="18" charset="0"/>
            </a:endParaRPr>
          </a:p>
          <a:p>
            <a:pPr marL="338455" indent="-338455">
              <a:lnSpc>
                <a:spcPct val="100000"/>
              </a:lnSpc>
              <a:spcAft>
                <a:spcPts val="800"/>
              </a:spcAft>
            </a:pPr>
            <a:r>
              <a:rPr lang="en-AU" sz="1400" dirty="0">
                <a:latin typeface="Public Sans SemiBold" pitchFamily="2" charset="0"/>
                <a:cs typeface="Calibri" panose="020F0502020204030204" pitchFamily="34" charset="0"/>
              </a:rPr>
              <a:t>A: </a:t>
            </a:r>
            <a:r>
              <a:rPr lang="en-US" sz="1400" dirty="0">
                <a:latin typeface="+mn-lt"/>
                <a:ea typeface="Calibri" panose="020F0502020204030204" pitchFamily="34" charset="0"/>
                <a:cs typeface="Arial" panose="020B0604020202020204" pitchFamily="34" charset="0"/>
              </a:rPr>
              <a:t>No</a:t>
            </a:r>
          </a:p>
          <a:p>
            <a:pPr marL="338455" indent="-338455">
              <a:lnSpc>
                <a:spcPct val="100000"/>
              </a:lnSpc>
              <a:spcAft>
                <a:spcPts val="800"/>
              </a:spcAft>
            </a:pPr>
            <a:endParaRPr lang="en-US" sz="1400" dirty="0">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74701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Lst>
          </p:cNvPr>
          <p:cNvSpPr>
            <a:spLocks noGrp="1"/>
          </p:cNvSpPr>
          <p:nvPr>
            <p:ph type="title"/>
          </p:nvPr>
        </p:nvSpPr>
        <p:spPr>
          <a:xfrm>
            <a:off x="360000" y="360000"/>
            <a:ext cx="9720000" cy="1009652"/>
          </a:xfrm>
        </p:spPr>
        <p:txBody>
          <a:bodyPr/>
          <a:lstStyle/>
          <a:p>
            <a:r>
              <a:rPr lang="en-US" dirty="0"/>
              <a:t>Questions</a:t>
            </a:r>
            <a:endParaRPr lang="en-AU" dirty="0"/>
          </a:p>
        </p:txBody>
      </p:sp>
      <p:sp>
        <p:nvSpPr>
          <p:cNvPr id="4" name="Slide Number Placeholder 3">
            <a:extLst>
              <a:ext uri="{FF2B5EF4-FFF2-40B4-BE49-F238E27FC236}">
                <a16:creationId xmlns:a16="http://schemas.microsoft.com/office/drawing/2014/main" id="{8C728C33-94C0-42C0-827F-2DE0EE93E769}"/>
              </a:ext>
            </a:extLst>
          </p:cNvPr>
          <p:cNvSpPr>
            <a:spLocks noGrp="1"/>
          </p:cNvSpPr>
          <p:nvPr>
            <p:ph type="sldNum" sz="quarter" idx="12"/>
          </p:nvPr>
        </p:nvSpPr>
        <p:spPr>
          <a:xfrm>
            <a:off x="11317458" y="6444000"/>
            <a:ext cx="490542" cy="180000"/>
          </a:xfrm>
        </p:spPr>
        <p:txBody>
          <a:bodyPr/>
          <a:lstStyle/>
          <a:p>
            <a:fld id="{10A01DC5-1685-4615-8240-15192985C6A2}" type="slidenum">
              <a:rPr lang="en-AU" smtClean="0"/>
              <a:pPr/>
              <a:t>26</a:t>
            </a:fld>
            <a:endParaRPr lang="en-AU" dirty="0"/>
          </a:p>
        </p:txBody>
      </p:sp>
      <p:sp>
        <p:nvSpPr>
          <p:cNvPr id="6" name="Text Placeholder 5">
            <a:extLst>
              <a:ext uri="{FF2B5EF4-FFF2-40B4-BE49-F238E27FC236}">
                <a16:creationId xmlns:a16="http://schemas.microsoft.com/office/drawing/2014/main" id="{892C0689-8BF6-4FD1-A8EC-08F83CF8F96E}"/>
              </a:ext>
            </a:extLst>
          </p:cNvPr>
          <p:cNvSpPr>
            <a:spLocks noGrp="1"/>
          </p:cNvSpPr>
          <p:nvPr>
            <p:ph type="body" sz="quarter" idx="14"/>
          </p:nvPr>
        </p:nvSpPr>
        <p:spPr>
          <a:xfrm>
            <a:off x="360000" y="4204826"/>
            <a:ext cx="10957458" cy="1112364"/>
          </a:xfrm>
        </p:spPr>
        <p:txBody>
          <a:bodyPr>
            <a:noAutofit/>
          </a:bodyPr>
          <a:lstStyle/>
          <a:p>
            <a:pPr marL="338455" indent="-338455">
              <a:lnSpc>
                <a:spcPts val="1200"/>
              </a:lnSpc>
              <a:spcAft>
                <a:spcPts val="800"/>
              </a:spcAft>
            </a:pPr>
            <a:r>
              <a:rPr lang="en-US" sz="1400" dirty="0">
                <a:effectLst/>
                <a:latin typeface="Public Sans SemiBold" pitchFamily="2" charset="0"/>
                <a:ea typeface="Calibri" panose="020F0502020204030204" pitchFamily="34" charset="0"/>
                <a:cs typeface="Calibri" panose="020F0502020204030204" pitchFamily="34" charset="0"/>
              </a:rPr>
              <a:t>Q:  What works constitute project construction commencement? </a:t>
            </a:r>
            <a:endParaRPr lang="en-AU" sz="1400" b="1" i="1" dirty="0">
              <a:latin typeface="+mn-lt"/>
              <a:ea typeface="Calibri" panose="020F0502020204030204" pitchFamily="34" charset="0"/>
              <a:cs typeface="Times New Roman" panose="02020603050405020304" pitchFamily="18" charset="0"/>
            </a:endParaRPr>
          </a:p>
          <a:p>
            <a:pPr marL="338455" indent="-338455">
              <a:lnSpc>
                <a:spcPct val="100000"/>
              </a:lnSpc>
              <a:spcAft>
                <a:spcPts val="800"/>
              </a:spcAft>
            </a:pPr>
            <a:r>
              <a:rPr lang="en-AU" sz="1400" dirty="0">
                <a:latin typeface="Public Sans SemiBold" pitchFamily="2" charset="0"/>
                <a:cs typeface="Calibri" panose="020F0502020204030204" pitchFamily="34" charset="0"/>
              </a:rPr>
              <a:t>A: 	</a:t>
            </a:r>
            <a:r>
              <a:rPr lang="en-US" sz="1400" b="0" i="0" dirty="0">
                <a:effectLst/>
                <a:latin typeface="+mn-lt"/>
              </a:rPr>
              <a:t>Physical works that are part of the project construction. These works include, but are not limited to, early works construction packages, site clearing and demolition, earthworks or building works and the physical construction or preparation of materials offsite.</a:t>
            </a:r>
            <a:r>
              <a:rPr lang="en-US" sz="1400" dirty="0">
                <a:latin typeface="+mn-lt"/>
                <a:cs typeface="Arial" panose="020B0604020202020204" pitchFamily="34" charset="0"/>
              </a:rPr>
              <a:t> </a:t>
            </a:r>
          </a:p>
        </p:txBody>
      </p:sp>
      <p:sp>
        <p:nvSpPr>
          <p:cNvPr id="5" name="Text Placeholder 5">
            <a:extLst>
              <a:ext uri="{FF2B5EF4-FFF2-40B4-BE49-F238E27FC236}">
                <a16:creationId xmlns:a16="http://schemas.microsoft.com/office/drawing/2014/main" id="{A700E285-302F-DA89-813E-942C965D2634}"/>
              </a:ext>
            </a:extLst>
          </p:cNvPr>
          <p:cNvSpPr txBox="1">
            <a:spLocks/>
          </p:cNvSpPr>
          <p:nvPr/>
        </p:nvSpPr>
        <p:spPr>
          <a:xfrm>
            <a:off x="384000" y="1953568"/>
            <a:ext cx="8874539" cy="691661"/>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bg2"/>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455" indent="-338455">
              <a:lnSpc>
                <a:spcPts val="1200"/>
              </a:lnSpc>
              <a:spcAft>
                <a:spcPts val="800"/>
              </a:spcAft>
            </a:pPr>
            <a:r>
              <a:rPr lang="en-US" sz="1400" b="1" dirty="0">
                <a:latin typeface="+mn-lt"/>
                <a:cs typeface="Calibri" panose="020F0502020204030204" pitchFamily="34" charset="0"/>
              </a:rPr>
              <a:t>Q:  </a:t>
            </a:r>
            <a:r>
              <a:rPr lang="en-US" sz="1400" dirty="0">
                <a:latin typeface="Public Sans SemiBold" pitchFamily="2" charset="0"/>
                <a:cs typeface="Calibri" panose="020F0502020204030204" pitchFamily="34" charset="0"/>
              </a:rPr>
              <a:t>When will successful projects need to be delivered by?</a:t>
            </a:r>
          </a:p>
          <a:p>
            <a:pPr lvl="1"/>
            <a:r>
              <a:rPr lang="en-AU" b="1" dirty="0">
                <a:solidFill>
                  <a:schemeClr val="bg2"/>
                </a:solidFill>
                <a:latin typeface="+mn-lt"/>
                <a:cs typeface="Calibri" panose="020F0502020204030204" pitchFamily="34" charset="0"/>
              </a:rPr>
              <a:t>A</a:t>
            </a:r>
            <a:r>
              <a:rPr lang="en-AU" b="1" dirty="0">
                <a:solidFill>
                  <a:schemeClr val="bg2"/>
                </a:solidFill>
                <a:latin typeface="+mn-lt"/>
                <a:cs typeface="Times New Roman" panose="02020603050405020304" pitchFamily="18" charset="0"/>
              </a:rPr>
              <a:t>: </a:t>
            </a:r>
            <a:r>
              <a:rPr lang="en-US" b="0" i="0" dirty="0">
                <a:solidFill>
                  <a:schemeClr val="bg2"/>
                </a:solidFill>
                <a:effectLst/>
                <a:latin typeface="+mn-lt"/>
              </a:rPr>
              <a:t> It is anticipated the Program and expenditure will conclude by December 2024</a:t>
            </a:r>
            <a:r>
              <a:rPr lang="en-US" b="0" i="0" dirty="0">
                <a:solidFill>
                  <a:schemeClr val="bg2"/>
                </a:solidFill>
                <a:effectLst/>
                <a:latin typeface="Montserrat" panose="00000500000000000000" pitchFamily="2" charset="0"/>
              </a:rPr>
              <a:t>.</a:t>
            </a:r>
            <a:endParaRPr lang="en-US" dirty="0">
              <a:solidFill>
                <a:schemeClr val="bg2"/>
              </a:solidFill>
              <a:latin typeface="+mn-lt"/>
              <a:cs typeface="Arial" panose="020B0604020202020204" pitchFamily="34" charset="0"/>
            </a:endParaRPr>
          </a:p>
        </p:txBody>
      </p:sp>
      <p:sp>
        <p:nvSpPr>
          <p:cNvPr id="7" name="Text Placeholder 5">
            <a:extLst>
              <a:ext uri="{FF2B5EF4-FFF2-40B4-BE49-F238E27FC236}">
                <a16:creationId xmlns:a16="http://schemas.microsoft.com/office/drawing/2014/main" id="{25BA8B34-A3E3-A3CB-BE73-75FEEE1A31AE}"/>
              </a:ext>
            </a:extLst>
          </p:cNvPr>
          <p:cNvSpPr txBox="1">
            <a:spLocks/>
          </p:cNvSpPr>
          <p:nvPr/>
        </p:nvSpPr>
        <p:spPr>
          <a:xfrm>
            <a:off x="384000" y="2801106"/>
            <a:ext cx="11037347" cy="1112364"/>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bg2"/>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455" indent="-338455">
              <a:lnSpc>
                <a:spcPts val="1200"/>
              </a:lnSpc>
              <a:spcAft>
                <a:spcPts val="800"/>
              </a:spcAft>
            </a:pPr>
            <a:r>
              <a:rPr lang="en-US" sz="1400" b="1" dirty="0">
                <a:latin typeface="+mn-lt"/>
                <a:cs typeface="Calibri" panose="020F0502020204030204" pitchFamily="34" charset="0"/>
              </a:rPr>
              <a:t>Q:  </a:t>
            </a:r>
            <a:r>
              <a:rPr lang="en-US" sz="1400" dirty="0">
                <a:latin typeface="Public Sans SemiBold" pitchFamily="2" charset="0"/>
                <a:cs typeface="Calibri" panose="020F0502020204030204" pitchFamily="34" charset="0"/>
              </a:rPr>
              <a:t>What works constitute project commencement?</a:t>
            </a:r>
          </a:p>
          <a:p>
            <a:pPr marL="174625" lvl="1" indent="-174625"/>
            <a:r>
              <a:rPr lang="en-AU" b="1" dirty="0">
                <a:solidFill>
                  <a:schemeClr val="bg2"/>
                </a:solidFill>
                <a:latin typeface="+mn-lt"/>
                <a:cs typeface="Calibri" panose="020F0502020204030204" pitchFamily="34" charset="0"/>
              </a:rPr>
              <a:t>A</a:t>
            </a:r>
            <a:r>
              <a:rPr lang="en-AU" b="1" dirty="0">
                <a:solidFill>
                  <a:schemeClr val="bg2"/>
                </a:solidFill>
                <a:latin typeface="+mn-lt"/>
                <a:cs typeface="Times New Roman" panose="02020603050405020304" pitchFamily="18" charset="0"/>
              </a:rPr>
              <a:t>:  </a:t>
            </a:r>
            <a:r>
              <a:rPr lang="en-US" b="0" i="0" dirty="0">
                <a:solidFill>
                  <a:schemeClr val="bg2"/>
                </a:solidFill>
                <a:effectLst/>
                <a:latin typeface="+mn-lt"/>
              </a:rPr>
              <a:t>Project commencement varies depending on the project. It may include the awarding of contracts, engagement of consultants,  undertaking detailed damage assessments, feasibility studies, detailed designs and technical reports, and preparation of business cases. It may include the physical construction or preparation of materials offsite. For large and complex projects, it may be approval from council to proceed with the project through a council resolution or executive minute.</a:t>
            </a:r>
            <a:r>
              <a:rPr lang="en-US" dirty="0">
                <a:solidFill>
                  <a:schemeClr val="bg2"/>
                </a:solidFill>
                <a:latin typeface="+mn-lt"/>
                <a:cs typeface="Arial" panose="020B0604020202020204" pitchFamily="34" charset="0"/>
              </a:rPr>
              <a:t> </a:t>
            </a:r>
          </a:p>
        </p:txBody>
      </p:sp>
    </p:spTree>
    <p:extLst>
      <p:ext uri="{BB962C8B-B14F-4D97-AF65-F5344CB8AC3E}">
        <p14:creationId xmlns:p14="http://schemas.microsoft.com/office/powerpoint/2010/main" val="1364971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Lst>
          </p:cNvPr>
          <p:cNvSpPr>
            <a:spLocks noGrp="1"/>
          </p:cNvSpPr>
          <p:nvPr>
            <p:ph type="title"/>
          </p:nvPr>
        </p:nvSpPr>
        <p:spPr>
          <a:xfrm>
            <a:off x="360000" y="360000"/>
            <a:ext cx="9720000" cy="1009652"/>
          </a:xfrm>
        </p:spPr>
        <p:txBody>
          <a:bodyPr/>
          <a:lstStyle/>
          <a:p>
            <a:r>
              <a:rPr lang="en-US" dirty="0"/>
              <a:t>Questions</a:t>
            </a:r>
            <a:endParaRPr lang="en-AU" dirty="0"/>
          </a:p>
        </p:txBody>
      </p:sp>
      <p:sp>
        <p:nvSpPr>
          <p:cNvPr id="4" name="Slide Number Placeholder 3">
            <a:extLst>
              <a:ext uri="{FF2B5EF4-FFF2-40B4-BE49-F238E27FC236}">
                <a16:creationId xmlns:a16="http://schemas.microsoft.com/office/drawing/2014/main" id="{8C728C33-94C0-42C0-827F-2DE0EE93E769}"/>
              </a:ext>
            </a:extLst>
          </p:cNvPr>
          <p:cNvSpPr>
            <a:spLocks noGrp="1"/>
          </p:cNvSpPr>
          <p:nvPr>
            <p:ph type="sldNum" sz="quarter" idx="12"/>
          </p:nvPr>
        </p:nvSpPr>
        <p:spPr>
          <a:xfrm>
            <a:off x="11317458" y="6444000"/>
            <a:ext cx="490542" cy="180000"/>
          </a:xfrm>
        </p:spPr>
        <p:txBody>
          <a:bodyPr/>
          <a:lstStyle/>
          <a:p>
            <a:fld id="{10A01DC5-1685-4615-8240-15192985C6A2}" type="slidenum">
              <a:rPr lang="en-AU" smtClean="0"/>
              <a:pPr/>
              <a:t>27</a:t>
            </a:fld>
            <a:endParaRPr lang="en-AU" dirty="0"/>
          </a:p>
        </p:txBody>
      </p:sp>
      <p:sp>
        <p:nvSpPr>
          <p:cNvPr id="6" name="Text Placeholder 5">
            <a:extLst>
              <a:ext uri="{FF2B5EF4-FFF2-40B4-BE49-F238E27FC236}">
                <a16:creationId xmlns:a16="http://schemas.microsoft.com/office/drawing/2014/main" id="{892C0689-8BF6-4FD1-A8EC-08F83CF8F96E}"/>
              </a:ext>
            </a:extLst>
          </p:cNvPr>
          <p:cNvSpPr>
            <a:spLocks noGrp="1"/>
          </p:cNvSpPr>
          <p:nvPr>
            <p:ph type="body" sz="quarter" idx="14"/>
          </p:nvPr>
        </p:nvSpPr>
        <p:spPr>
          <a:xfrm>
            <a:off x="384000" y="3429000"/>
            <a:ext cx="11424000" cy="3058885"/>
          </a:xfrm>
        </p:spPr>
        <p:txBody>
          <a:bodyPr>
            <a:normAutofit lnSpcReduction="10000"/>
          </a:bodyPr>
          <a:lstStyle/>
          <a:p>
            <a:pPr marL="338455" indent="-338455">
              <a:lnSpc>
                <a:spcPct val="100000"/>
              </a:lnSpc>
              <a:spcAft>
                <a:spcPts val="800"/>
              </a:spcAft>
            </a:pPr>
            <a:r>
              <a:rPr lang="en-US" sz="1400" dirty="0">
                <a:effectLst/>
                <a:latin typeface="Public Sans SemiBold" pitchFamily="2" charset="0"/>
                <a:ea typeface="Calibri" panose="020F0502020204030204" pitchFamily="34" charset="0"/>
                <a:cs typeface="Calibri" panose="020F0502020204030204" pitchFamily="34" charset="0"/>
              </a:rPr>
              <a:t>Q:	What is infrastructure betterment?</a:t>
            </a:r>
          </a:p>
          <a:p>
            <a:pPr marL="338455" indent="-338455">
              <a:lnSpc>
                <a:spcPts val="600"/>
              </a:lnSpc>
              <a:spcAft>
                <a:spcPts val="0"/>
              </a:spcAft>
            </a:pPr>
            <a:endParaRPr lang="en-US" sz="1400" b="1" i="1" dirty="0">
              <a:effectLst/>
              <a:latin typeface="+mn-lt"/>
              <a:ea typeface="Calibri" panose="020F0502020204030204" pitchFamily="34" charset="0"/>
              <a:cs typeface="Calibri" panose="020F0502020204030204" pitchFamily="34" charset="0"/>
            </a:endParaRPr>
          </a:p>
          <a:p>
            <a:pPr marL="358775" indent="-358775" algn="l"/>
            <a:r>
              <a:rPr lang="en-AU" sz="1400" dirty="0">
                <a:latin typeface="Public Sans SemiBold" pitchFamily="2" charset="0"/>
                <a:cs typeface="Calibri" panose="020F0502020204030204" pitchFamily="34" charset="0"/>
              </a:rPr>
              <a:t>A:  	</a:t>
            </a:r>
            <a:r>
              <a:rPr lang="en-US" sz="1400" b="0" i="0" dirty="0">
                <a:effectLst/>
                <a:latin typeface="+mn-lt"/>
              </a:rPr>
              <a:t>Infrastructure Betterment is repairing or building-back an asset that can better withstand future natural disasters while delivering benefits associated with improved resilience and generating productivity, economic and social outcomes. Betterment is made up of the following core values:</a:t>
            </a:r>
          </a:p>
          <a:p>
            <a:pPr marL="1077913" indent="-446088" algn="l">
              <a:buFont typeface="Arial" panose="020B0604020202020204" pitchFamily="34" charset="0"/>
              <a:buChar char="•"/>
            </a:pPr>
            <a:r>
              <a:rPr lang="en-US" sz="1400" b="0" i="0" dirty="0">
                <a:effectLst/>
                <a:latin typeface="+mn-lt"/>
              </a:rPr>
              <a:t>Resilience – Reduce the risk of impact to an asset over its lifecycle to better withstand natural disasters, and improve the ability to respond, recover and adapt after asset disruption.</a:t>
            </a:r>
          </a:p>
          <a:p>
            <a:pPr marL="1077913" indent="-446088" algn="l">
              <a:buFont typeface="Arial" panose="020B0604020202020204" pitchFamily="34" charset="0"/>
              <a:buChar char="•"/>
            </a:pPr>
            <a:r>
              <a:rPr lang="en-US" sz="1400" b="0" i="0" dirty="0">
                <a:effectLst/>
                <a:latin typeface="+mn-lt"/>
              </a:rPr>
              <a:t>Productivity – Maintain or improve the level of service and sustainable function that an asset provides.</a:t>
            </a:r>
          </a:p>
          <a:p>
            <a:pPr marL="1077913" indent="-446088" algn="l">
              <a:buFont typeface="Arial" panose="020B0604020202020204" pitchFamily="34" charset="0"/>
              <a:buChar char="•"/>
            </a:pPr>
            <a:r>
              <a:rPr lang="en-US" sz="1400" b="0" i="0" dirty="0">
                <a:effectLst/>
                <a:latin typeface="+mn-lt"/>
              </a:rPr>
              <a:t>Economic – Achieve net benefits across the asset lifecycle based on the betterment value proposition and provide a return on investment.</a:t>
            </a:r>
          </a:p>
          <a:p>
            <a:pPr marL="1077913" indent="-446088" algn="l">
              <a:buFont typeface="Arial" panose="020B0604020202020204" pitchFamily="34" charset="0"/>
              <a:buChar char="•"/>
            </a:pPr>
            <a:r>
              <a:rPr lang="en-US" sz="1400" b="0" i="0" dirty="0">
                <a:effectLst/>
                <a:latin typeface="+mn-lt"/>
              </a:rPr>
              <a:t>Social – Maintain or improve a community’s ability to function during and after a disruption to an asset.</a:t>
            </a:r>
          </a:p>
          <a:p>
            <a:pPr marL="338455" indent="-338455">
              <a:lnSpc>
                <a:spcPct val="100000"/>
              </a:lnSpc>
              <a:spcAft>
                <a:spcPts val="800"/>
              </a:spcAft>
            </a:pPr>
            <a:r>
              <a:rPr lang="en-US" sz="1400" dirty="0">
                <a:latin typeface="+mn-lt"/>
                <a:cs typeface="Arial" panose="020B0604020202020204" pitchFamily="34" charset="0"/>
              </a:rPr>
              <a:t> </a:t>
            </a:r>
          </a:p>
        </p:txBody>
      </p:sp>
      <p:sp>
        <p:nvSpPr>
          <p:cNvPr id="11" name="Text Placeholder 5">
            <a:extLst>
              <a:ext uri="{FF2B5EF4-FFF2-40B4-BE49-F238E27FC236}">
                <a16:creationId xmlns:a16="http://schemas.microsoft.com/office/drawing/2014/main" id="{3BAAC8D5-73B0-3663-FAE1-C180F7255BD6}"/>
              </a:ext>
            </a:extLst>
          </p:cNvPr>
          <p:cNvSpPr txBox="1">
            <a:spLocks/>
          </p:cNvSpPr>
          <p:nvPr/>
        </p:nvSpPr>
        <p:spPr>
          <a:xfrm>
            <a:off x="383999" y="1871354"/>
            <a:ext cx="11424000" cy="1263732"/>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bg2"/>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455" indent="-338455">
              <a:lnSpc>
                <a:spcPct val="100000"/>
              </a:lnSpc>
              <a:spcAft>
                <a:spcPts val="800"/>
              </a:spcAft>
            </a:pPr>
            <a:r>
              <a:rPr lang="en-US" sz="1400" dirty="0">
                <a:latin typeface="Public Sans SemiBold" pitchFamily="2" charset="0"/>
                <a:cs typeface="Calibri" panose="020F0502020204030204" pitchFamily="34" charset="0"/>
              </a:rPr>
              <a:t>Q:	Can applicants include projects that incorporate Infrastructure Betterment?</a:t>
            </a:r>
          </a:p>
          <a:p>
            <a:pPr marL="338455" indent="-338455">
              <a:lnSpc>
                <a:spcPts val="600"/>
              </a:lnSpc>
              <a:spcAft>
                <a:spcPts val="800"/>
              </a:spcAft>
            </a:pPr>
            <a:endParaRPr lang="en-AU" sz="1400" b="1" i="1" dirty="0">
              <a:latin typeface="+mn-lt"/>
              <a:ea typeface="Calibri" panose="020F0502020204030204" pitchFamily="34" charset="0"/>
              <a:cs typeface="Times New Roman" panose="02020603050405020304" pitchFamily="18" charset="0"/>
            </a:endParaRPr>
          </a:p>
          <a:p>
            <a:pPr marL="338455" indent="-338455">
              <a:lnSpc>
                <a:spcPct val="100000"/>
              </a:lnSpc>
              <a:spcAft>
                <a:spcPts val="800"/>
              </a:spcAft>
            </a:pPr>
            <a:r>
              <a:rPr lang="en-AU" sz="1400" dirty="0">
                <a:latin typeface="Public Sans SemiBold" pitchFamily="2" charset="0"/>
                <a:cs typeface="Calibri" panose="020F0502020204030204" pitchFamily="34" charset="0"/>
              </a:rPr>
              <a:t>A:	</a:t>
            </a:r>
            <a:r>
              <a:rPr lang="en-US" sz="1400" b="0" i="0" dirty="0">
                <a:effectLst/>
                <a:latin typeface="+mn-lt"/>
              </a:rPr>
              <a:t>Yes.  The purpose of the program is to support future resilience in sport facilities and to promote and support environmental sustainability and climate resiliency measures in design, construction and operation.</a:t>
            </a:r>
            <a:r>
              <a:rPr lang="en-US" sz="1400" dirty="0">
                <a:latin typeface="+mn-lt"/>
                <a:cs typeface="Arial" panose="020B0604020202020204" pitchFamily="34" charset="0"/>
              </a:rPr>
              <a:t>  </a:t>
            </a:r>
          </a:p>
          <a:p>
            <a:pPr marL="338455" indent="-338455">
              <a:lnSpc>
                <a:spcPct val="110000"/>
              </a:lnSpc>
              <a:spcAft>
                <a:spcPts val="800"/>
              </a:spcAft>
            </a:pPr>
            <a:endParaRPr lang="en-US" sz="1400" dirty="0">
              <a:latin typeface="+mn-lt"/>
              <a:cs typeface="Arial" panose="020B0604020202020204" pitchFamily="34" charset="0"/>
            </a:endParaRPr>
          </a:p>
        </p:txBody>
      </p:sp>
    </p:spTree>
    <p:extLst>
      <p:ext uri="{BB962C8B-B14F-4D97-AF65-F5344CB8AC3E}">
        <p14:creationId xmlns:p14="http://schemas.microsoft.com/office/powerpoint/2010/main" val="3680488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Lst>
          </p:cNvPr>
          <p:cNvSpPr>
            <a:spLocks noGrp="1"/>
          </p:cNvSpPr>
          <p:nvPr>
            <p:ph type="title"/>
          </p:nvPr>
        </p:nvSpPr>
        <p:spPr>
          <a:xfrm>
            <a:off x="360000" y="360000"/>
            <a:ext cx="9720000" cy="1009652"/>
          </a:xfrm>
        </p:spPr>
        <p:txBody>
          <a:bodyPr/>
          <a:lstStyle/>
          <a:p>
            <a:r>
              <a:rPr lang="en-US" dirty="0"/>
              <a:t>Questions</a:t>
            </a:r>
            <a:endParaRPr lang="en-AU" dirty="0"/>
          </a:p>
        </p:txBody>
      </p:sp>
      <p:sp>
        <p:nvSpPr>
          <p:cNvPr id="4" name="Slide Number Placeholder 3">
            <a:extLst>
              <a:ext uri="{FF2B5EF4-FFF2-40B4-BE49-F238E27FC236}">
                <a16:creationId xmlns:a16="http://schemas.microsoft.com/office/drawing/2014/main" id="{8C728C33-94C0-42C0-827F-2DE0EE93E769}"/>
              </a:ext>
            </a:extLst>
          </p:cNvPr>
          <p:cNvSpPr>
            <a:spLocks noGrp="1"/>
          </p:cNvSpPr>
          <p:nvPr>
            <p:ph type="sldNum" sz="quarter" idx="12"/>
          </p:nvPr>
        </p:nvSpPr>
        <p:spPr>
          <a:xfrm>
            <a:off x="11317458" y="6444000"/>
            <a:ext cx="490542" cy="180000"/>
          </a:xfrm>
        </p:spPr>
        <p:txBody>
          <a:bodyPr/>
          <a:lstStyle/>
          <a:p>
            <a:fld id="{10A01DC5-1685-4615-8240-15192985C6A2}" type="slidenum">
              <a:rPr lang="en-AU" smtClean="0"/>
              <a:pPr/>
              <a:t>28</a:t>
            </a:fld>
            <a:endParaRPr lang="en-AU" dirty="0"/>
          </a:p>
        </p:txBody>
      </p:sp>
      <p:sp>
        <p:nvSpPr>
          <p:cNvPr id="11" name="Text Placeholder 5">
            <a:extLst>
              <a:ext uri="{FF2B5EF4-FFF2-40B4-BE49-F238E27FC236}">
                <a16:creationId xmlns:a16="http://schemas.microsoft.com/office/drawing/2014/main" id="{3BAAC8D5-73B0-3663-FAE1-C180F7255BD6}"/>
              </a:ext>
            </a:extLst>
          </p:cNvPr>
          <p:cNvSpPr txBox="1">
            <a:spLocks/>
          </p:cNvSpPr>
          <p:nvPr/>
        </p:nvSpPr>
        <p:spPr>
          <a:xfrm>
            <a:off x="360000" y="3840365"/>
            <a:ext cx="11424000" cy="915389"/>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bg2"/>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455" indent="-338455">
              <a:lnSpc>
                <a:spcPct val="100000"/>
              </a:lnSpc>
              <a:spcAft>
                <a:spcPts val="800"/>
              </a:spcAft>
            </a:pPr>
            <a:r>
              <a:rPr lang="en-US" sz="1400" dirty="0">
                <a:latin typeface="Public Sans SemiBold" pitchFamily="2" charset="0"/>
                <a:cs typeface="Calibri" panose="020F0502020204030204" pitchFamily="34" charset="0"/>
              </a:rPr>
              <a:t>Q:	What funding is available under the Essential Community Sport Asset Program?</a:t>
            </a:r>
          </a:p>
          <a:p>
            <a:pPr marL="338455" indent="-338455">
              <a:lnSpc>
                <a:spcPct val="100000"/>
              </a:lnSpc>
              <a:spcAft>
                <a:spcPts val="800"/>
              </a:spcAft>
            </a:pPr>
            <a:r>
              <a:rPr lang="en-AU" sz="1400" dirty="0">
                <a:latin typeface="Public Sans SemiBold" pitchFamily="2" charset="0"/>
                <a:cs typeface="Calibri" panose="020F0502020204030204" pitchFamily="34" charset="0"/>
              </a:rPr>
              <a:t>A:	</a:t>
            </a:r>
            <a:r>
              <a:rPr lang="en-US" sz="1400" b="0" i="0" dirty="0">
                <a:effectLst/>
                <a:latin typeface="+mn-lt"/>
              </a:rPr>
              <a:t>Up to $43 million has been allocated to the Essential Community Sport Assets Program from the Sport Infrastructure Recovery Fund</a:t>
            </a:r>
            <a:r>
              <a:rPr lang="en-US" sz="1100" b="0" i="0" dirty="0">
                <a:effectLst/>
                <a:latin typeface="Montserrat" panose="00000500000000000000" pitchFamily="2" charset="0"/>
              </a:rPr>
              <a:t>.</a:t>
            </a:r>
            <a:r>
              <a:rPr lang="en-US" sz="1200" b="0" i="0" dirty="0">
                <a:effectLst/>
                <a:latin typeface="Montserrat" panose="00000500000000000000" pitchFamily="2" charset="0"/>
              </a:rPr>
              <a:t>  </a:t>
            </a:r>
            <a:endParaRPr lang="en-US" sz="1400" dirty="0">
              <a:latin typeface="+mn-lt"/>
              <a:cs typeface="Arial" panose="020B0604020202020204" pitchFamily="34" charset="0"/>
            </a:endParaRPr>
          </a:p>
          <a:p>
            <a:pPr marL="338455" indent="-338455">
              <a:lnSpc>
                <a:spcPct val="110000"/>
              </a:lnSpc>
              <a:spcAft>
                <a:spcPts val="800"/>
              </a:spcAft>
            </a:pPr>
            <a:endParaRPr lang="en-US" sz="1400" dirty="0">
              <a:latin typeface="+mn-lt"/>
              <a:cs typeface="Arial" panose="020B0604020202020204" pitchFamily="34" charset="0"/>
            </a:endParaRPr>
          </a:p>
        </p:txBody>
      </p:sp>
      <p:sp>
        <p:nvSpPr>
          <p:cNvPr id="3" name="Text Placeholder 5">
            <a:extLst>
              <a:ext uri="{FF2B5EF4-FFF2-40B4-BE49-F238E27FC236}">
                <a16:creationId xmlns:a16="http://schemas.microsoft.com/office/drawing/2014/main" id="{374AA14E-3CE0-3700-66AA-C98C76738CAA}"/>
              </a:ext>
            </a:extLst>
          </p:cNvPr>
          <p:cNvSpPr txBox="1">
            <a:spLocks/>
          </p:cNvSpPr>
          <p:nvPr/>
        </p:nvSpPr>
        <p:spPr>
          <a:xfrm>
            <a:off x="360000" y="5026909"/>
            <a:ext cx="11424000" cy="1145936"/>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bg2"/>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455" indent="-338455">
              <a:lnSpc>
                <a:spcPct val="100000"/>
              </a:lnSpc>
              <a:spcAft>
                <a:spcPts val="800"/>
              </a:spcAft>
            </a:pPr>
            <a:r>
              <a:rPr lang="en-US" sz="1400" b="1" dirty="0">
                <a:latin typeface="+mn-lt"/>
                <a:cs typeface="Calibri" panose="020F0502020204030204" pitchFamily="34" charset="0"/>
              </a:rPr>
              <a:t>Q:</a:t>
            </a:r>
            <a:r>
              <a:rPr lang="en-US" sz="1400" dirty="0">
                <a:latin typeface="+mn-lt"/>
                <a:cs typeface="Calibri" panose="020F0502020204030204" pitchFamily="34" charset="0"/>
              </a:rPr>
              <a:t>	</a:t>
            </a:r>
            <a:r>
              <a:rPr lang="en-US" sz="1400" b="1" dirty="0">
                <a:latin typeface="+mn-lt"/>
                <a:cs typeface="Calibri" panose="020F0502020204030204" pitchFamily="34" charset="0"/>
              </a:rPr>
              <a:t>When will applications open for the Essential Community Sport Asset Program?</a:t>
            </a:r>
          </a:p>
          <a:p>
            <a:pPr algn="l"/>
            <a:r>
              <a:rPr lang="en-AU" sz="1400" b="1" dirty="0">
                <a:latin typeface="+mn-lt"/>
                <a:cs typeface="Calibri" panose="020F0502020204030204" pitchFamily="34" charset="0"/>
              </a:rPr>
              <a:t>A</a:t>
            </a:r>
            <a:r>
              <a:rPr lang="en-AU" sz="1400" dirty="0">
                <a:latin typeface="+mn-lt"/>
                <a:cs typeface="Calibri" panose="020F0502020204030204" pitchFamily="34" charset="0"/>
              </a:rPr>
              <a:t>:     </a:t>
            </a:r>
            <a:r>
              <a:rPr lang="en-US" sz="1400" b="0" i="0" dirty="0">
                <a:effectLst/>
                <a:latin typeface="+mn-lt"/>
              </a:rPr>
              <a:t>Further information </a:t>
            </a:r>
            <a:r>
              <a:rPr lang="en-US" sz="1400" dirty="0">
                <a:latin typeface="+mn-lt"/>
              </a:rPr>
              <a:t>on the </a:t>
            </a:r>
            <a:r>
              <a:rPr lang="en-US" sz="1400" b="0" i="0" dirty="0">
                <a:effectLst/>
                <a:latin typeface="+mn-lt"/>
              </a:rPr>
              <a:t>Essential Community Sport Assets Program will be available from September 2022.  </a:t>
            </a:r>
          </a:p>
          <a:p>
            <a:br>
              <a:rPr lang="en-US" sz="1050" dirty="0"/>
            </a:br>
            <a:endParaRPr lang="en-US" sz="1400" dirty="0">
              <a:latin typeface="+mn-lt"/>
              <a:cs typeface="Arial" panose="020B0604020202020204" pitchFamily="34" charset="0"/>
            </a:endParaRPr>
          </a:p>
        </p:txBody>
      </p:sp>
      <p:sp>
        <p:nvSpPr>
          <p:cNvPr id="5" name="Text Placeholder 5">
            <a:extLst>
              <a:ext uri="{FF2B5EF4-FFF2-40B4-BE49-F238E27FC236}">
                <a16:creationId xmlns:a16="http://schemas.microsoft.com/office/drawing/2014/main" id="{C759FDC4-6198-4A9B-7656-2D378ED04FF4}"/>
              </a:ext>
            </a:extLst>
          </p:cNvPr>
          <p:cNvSpPr txBox="1">
            <a:spLocks/>
          </p:cNvSpPr>
          <p:nvPr/>
        </p:nvSpPr>
        <p:spPr>
          <a:xfrm>
            <a:off x="360000" y="1831091"/>
            <a:ext cx="11576400" cy="1898698"/>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bg2"/>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455" indent="-338455">
              <a:lnSpc>
                <a:spcPct val="100000"/>
              </a:lnSpc>
              <a:spcAft>
                <a:spcPts val="800"/>
              </a:spcAft>
            </a:pPr>
            <a:r>
              <a:rPr lang="en-US" sz="1400" dirty="0">
                <a:latin typeface="Public Sans SemiBold" pitchFamily="2" charset="0"/>
                <a:cs typeface="Calibri" panose="020F0502020204030204" pitchFamily="34" charset="0"/>
              </a:rPr>
              <a:t>Q:   How do successful applicants acknowledge the funding when projects are underway?</a:t>
            </a:r>
            <a:endParaRPr lang="en-AU" sz="1400" dirty="0">
              <a:latin typeface="Public Sans SemiBold" pitchFamily="2" charset="0"/>
              <a:cs typeface="Calibri" panose="020F0502020204030204" pitchFamily="34" charset="0"/>
            </a:endParaRPr>
          </a:p>
          <a:p>
            <a:pPr marL="266700" indent="-266700">
              <a:lnSpc>
                <a:spcPct val="107000"/>
              </a:lnSpc>
              <a:spcAft>
                <a:spcPts val="800"/>
              </a:spcAft>
            </a:pPr>
            <a:r>
              <a:rPr lang="en-US" sz="1400" dirty="0">
                <a:latin typeface="+mn-lt"/>
              </a:rPr>
              <a:t>A:  	All successful applicants will receive detailed information about how they must acknowledge NSW Government funding for infrastructure projects. Successful applicants will receive full guidelines, logo and signage template files. </a:t>
            </a:r>
          </a:p>
          <a:p>
            <a:pPr marL="266700">
              <a:lnSpc>
                <a:spcPct val="107000"/>
              </a:lnSpc>
              <a:spcAft>
                <a:spcPts val="800"/>
              </a:spcAft>
            </a:pPr>
            <a:r>
              <a:rPr lang="en-US" sz="1400" dirty="0">
                <a:latin typeface="+mn-lt"/>
              </a:rPr>
              <a:t>A condition of funding will include the publication of successful projects for each LGA to be published on council’s website and that publicly available project delivery updates are provided to the community.</a:t>
            </a:r>
            <a:endParaRPr lang="en-AU" sz="1400" dirty="0">
              <a:latin typeface="+mn-lt"/>
            </a:endParaRPr>
          </a:p>
          <a:p>
            <a:pPr marL="338455" indent="-338455">
              <a:lnSpc>
                <a:spcPct val="100000"/>
              </a:lnSpc>
              <a:spcAft>
                <a:spcPts val="800"/>
              </a:spcAft>
            </a:pPr>
            <a:r>
              <a:rPr lang="en-US" sz="1400" b="0" i="0" dirty="0">
                <a:effectLst/>
                <a:latin typeface="+mn-lt"/>
              </a:rPr>
              <a:t> </a:t>
            </a:r>
            <a:endParaRPr lang="en-US" sz="1400" dirty="0">
              <a:latin typeface="+mn-lt"/>
              <a:cs typeface="Arial" panose="020B0604020202020204" pitchFamily="34" charset="0"/>
            </a:endParaRPr>
          </a:p>
          <a:p>
            <a:pPr marL="338455" indent="-338455">
              <a:lnSpc>
                <a:spcPct val="110000"/>
              </a:lnSpc>
              <a:spcAft>
                <a:spcPts val="800"/>
              </a:spcAft>
            </a:pPr>
            <a:endParaRPr lang="en-US" sz="1400" dirty="0">
              <a:latin typeface="+mn-lt"/>
              <a:cs typeface="Arial" panose="020B0604020202020204" pitchFamily="34" charset="0"/>
            </a:endParaRPr>
          </a:p>
        </p:txBody>
      </p:sp>
    </p:spTree>
    <p:extLst>
      <p:ext uri="{BB962C8B-B14F-4D97-AF65-F5344CB8AC3E}">
        <p14:creationId xmlns:p14="http://schemas.microsoft.com/office/powerpoint/2010/main" val="111763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Lst>
          </p:cNvPr>
          <p:cNvSpPr>
            <a:spLocks noGrp="1"/>
          </p:cNvSpPr>
          <p:nvPr>
            <p:ph type="title"/>
          </p:nvPr>
        </p:nvSpPr>
        <p:spPr>
          <a:xfrm>
            <a:off x="360000" y="360000"/>
            <a:ext cx="9720000" cy="1009652"/>
          </a:xfrm>
        </p:spPr>
        <p:txBody>
          <a:bodyPr/>
          <a:lstStyle/>
          <a:p>
            <a:r>
              <a:rPr lang="en-US" dirty="0"/>
              <a:t>Questions</a:t>
            </a:r>
            <a:endParaRPr lang="en-AU" dirty="0"/>
          </a:p>
        </p:txBody>
      </p:sp>
      <p:sp>
        <p:nvSpPr>
          <p:cNvPr id="4" name="Slide Number Placeholder 3">
            <a:extLst>
              <a:ext uri="{FF2B5EF4-FFF2-40B4-BE49-F238E27FC236}">
                <a16:creationId xmlns:a16="http://schemas.microsoft.com/office/drawing/2014/main" id="{8C728C33-94C0-42C0-827F-2DE0EE93E769}"/>
              </a:ext>
            </a:extLst>
          </p:cNvPr>
          <p:cNvSpPr>
            <a:spLocks noGrp="1"/>
          </p:cNvSpPr>
          <p:nvPr>
            <p:ph type="sldNum" sz="quarter" idx="12"/>
          </p:nvPr>
        </p:nvSpPr>
        <p:spPr>
          <a:xfrm>
            <a:off x="11317458" y="6444000"/>
            <a:ext cx="490542" cy="180000"/>
          </a:xfrm>
        </p:spPr>
        <p:txBody>
          <a:bodyPr/>
          <a:lstStyle/>
          <a:p>
            <a:fld id="{10A01DC5-1685-4615-8240-15192985C6A2}" type="slidenum">
              <a:rPr lang="en-AU" smtClean="0"/>
              <a:pPr/>
              <a:t>29</a:t>
            </a:fld>
            <a:endParaRPr lang="en-AU" dirty="0"/>
          </a:p>
        </p:txBody>
      </p:sp>
      <p:sp>
        <p:nvSpPr>
          <p:cNvPr id="11" name="Text Placeholder 5">
            <a:extLst>
              <a:ext uri="{FF2B5EF4-FFF2-40B4-BE49-F238E27FC236}">
                <a16:creationId xmlns:a16="http://schemas.microsoft.com/office/drawing/2014/main" id="{3BAAC8D5-73B0-3663-FAE1-C180F7255BD6}"/>
              </a:ext>
            </a:extLst>
          </p:cNvPr>
          <p:cNvSpPr txBox="1">
            <a:spLocks/>
          </p:cNvSpPr>
          <p:nvPr/>
        </p:nvSpPr>
        <p:spPr>
          <a:xfrm>
            <a:off x="360000" y="3840365"/>
            <a:ext cx="11424000" cy="1502197"/>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bg2"/>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455" indent="-338455">
              <a:lnSpc>
                <a:spcPct val="100000"/>
              </a:lnSpc>
              <a:spcAft>
                <a:spcPts val="800"/>
              </a:spcAft>
            </a:pPr>
            <a:r>
              <a:rPr lang="en-US" sz="1400" dirty="0">
                <a:latin typeface="Public Sans SemiBold" pitchFamily="2" charset="0"/>
                <a:cs typeface="Calibri" panose="020F0502020204030204" pitchFamily="34" charset="0"/>
              </a:rPr>
              <a:t>Q:	What community consultation do we need to undertake?</a:t>
            </a:r>
          </a:p>
          <a:p>
            <a:pPr marL="338455" indent="-338455">
              <a:lnSpc>
                <a:spcPct val="100000"/>
              </a:lnSpc>
              <a:spcAft>
                <a:spcPts val="800"/>
              </a:spcAft>
            </a:pPr>
            <a:r>
              <a:rPr lang="en-AU" sz="1400" dirty="0">
                <a:latin typeface="Public Sans SemiBold" pitchFamily="2" charset="0"/>
                <a:cs typeface="Calibri" panose="020F0502020204030204" pitchFamily="34" charset="0"/>
              </a:rPr>
              <a:t>A:	</a:t>
            </a:r>
            <a:r>
              <a:rPr lang="en-US" sz="1400" dirty="0">
                <a:latin typeface="+mn-lt"/>
                <a:cs typeface="Calibri" panose="020F0502020204030204" pitchFamily="34" charset="0"/>
              </a:rPr>
              <a:t>The Guidelines do not specify what is sufficient community consultation, only that it is recommended a council undertake it. A council should be satisfied that their application has taken into account the priority sport infrastructure needs of their community and any evidence of community consultation a Council can provide will assist in the review an application.</a:t>
            </a:r>
            <a:r>
              <a:rPr lang="en-US" sz="1200" b="0" i="0" dirty="0">
                <a:effectLst/>
                <a:latin typeface="Montserrat" panose="00000500000000000000" pitchFamily="2" charset="0"/>
              </a:rPr>
              <a:t>  </a:t>
            </a:r>
            <a:endParaRPr lang="en-US" sz="1400" dirty="0">
              <a:latin typeface="+mn-lt"/>
              <a:cs typeface="Arial" panose="020B0604020202020204" pitchFamily="34" charset="0"/>
            </a:endParaRPr>
          </a:p>
          <a:p>
            <a:pPr marL="338455" indent="-338455">
              <a:lnSpc>
                <a:spcPct val="110000"/>
              </a:lnSpc>
              <a:spcAft>
                <a:spcPts val="800"/>
              </a:spcAft>
            </a:pPr>
            <a:endParaRPr lang="en-US" sz="1400" dirty="0">
              <a:latin typeface="+mn-lt"/>
              <a:cs typeface="Arial" panose="020B0604020202020204" pitchFamily="34" charset="0"/>
            </a:endParaRPr>
          </a:p>
        </p:txBody>
      </p:sp>
      <p:sp>
        <p:nvSpPr>
          <p:cNvPr id="3" name="Text Placeholder 5">
            <a:extLst>
              <a:ext uri="{FF2B5EF4-FFF2-40B4-BE49-F238E27FC236}">
                <a16:creationId xmlns:a16="http://schemas.microsoft.com/office/drawing/2014/main" id="{374AA14E-3CE0-3700-66AA-C98C76738CAA}"/>
              </a:ext>
            </a:extLst>
          </p:cNvPr>
          <p:cNvSpPr txBox="1">
            <a:spLocks/>
          </p:cNvSpPr>
          <p:nvPr/>
        </p:nvSpPr>
        <p:spPr>
          <a:xfrm>
            <a:off x="360000" y="5026909"/>
            <a:ext cx="11424000" cy="1145936"/>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bg2"/>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455" indent="-338455">
              <a:lnSpc>
                <a:spcPct val="100000"/>
              </a:lnSpc>
              <a:spcAft>
                <a:spcPts val="800"/>
              </a:spcAft>
            </a:pPr>
            <a:br>
              <a:rPr lang="en-US" sz="1050" dirty="0"/>
            </a:br>
            <a:endParaRPr lang="en-US" sz="1400" dirty="0">
              <a:latin typeface="+mn-lt"/>
              <a:cs typeface="Arial" panose="020B0604020202020204" pitchFamily="34" charset="0"/>
            </a:endParaRPr>
          </a:p>
        </p:txBody>
      </p:sp>
      <p:sp>
        <p:nvSpPr>
          <p:cNvPr id="5" name="Text Placeholder 5">
            <a:extLst>
              <a:ext uri="{FF2B5EF4-FFF2-40B4-BE49-F238E27FC236}">
                <a16:creationId xmlns:a16="http://schemas.microsoft.com/office/drawing/2014/main" id="{C759FDC4-6198-4A9B-7656-2D378ED04FF4}"/>
              </a:ext>
            </a:extLst>
          </p:cNvPr>
          <p:cNvSpPr txBox="1">
            <a:spLocks/>
          </p:cNvSpPr>
          <p:nvPr/>
        </p:nvSpPr>
        <p:spPr>
          <a:xfrm>
            <a:off x="360000" y="1831091"/>
            <a:ext cx="11576400" cy="1898698"/>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bg2"/>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455" indent="-338455">
              <a:lnSpc>
                <a:spcPct val="100000"/>
              </a:lnSpc>
              <a:spcAft>
                <a:spcPts val="800"/>
              </a:spcAft>
            </a:pPr>
            <a:r>
              <a:rPr lang="en-US" sz="1400" dirty="0">
                <a:latin typeface="Public Sans SemiBold" pitchFamily="2" charset="0"/>
                <a:cs typeface="Calibri" panose="020F0502020204030204" pitchFamily="34" charset="0"/>
              </a:rPr>
              <a:t>Q:   What project cost estimates should a council provide?</a:t>
            </a:r>
            <a:endParaRPr lang="en-AU" sz="1400" dirty="0">
              <a:latin typeface="Public Sans SemiBold" pitchFamily="2" charset="0"/>
              <a:cs typeface="Calibri" panose="020F0502020204030204" pitchFamily="34" charset="0"/>
            </a:endParaRPr>
          </a:p>
          <a:p>
            <a:pPr marL="338455" indent="-338455">
              <a:lnSpc>
                <a:spcPct val="100000"/>
              </a:lnSpc>
              <a:spcAft>
                <a:spcPts val="800"/>
              </a:spcAft>
            </a:pPr>
            <a:r>
              <a:rPr lang="en-US" sz="1400" dirty="0">
                <a:latin typeface="+mn-lt"/>
              </a:rPr>
              <a:t>A:  	</a:t>
            </a:r>
            <a:r>
              <a:rPr lang="en-US" sz="1400" dirty="0">
                <a:latin typeface="+mn-lt"/>
                <a:cs typeface="Calibri" panose="020F0502020204030204" pitchFamily="34" charset="0"/>
              </a:rPr>
              <a:t>Councils should provide evidence in support of the cost estimates in their application. This may be supplier/builder quotes or estimates by a council engineer. Council’s procurement of goods and services for projects funded under the program must comply with OLG Tendering Guidelines and the council’s procurement policies.</a:t>
            </a:r>
            <a:endParaRPr lang="en-AU" sz="1400" dirty="0">
              <a:latin typeface="+mn-lt"/>
              <a:cs typeface="Calibri" panose="020F0502020204030204" pitchFamily="34" charset="0"/>
            </a:endParaRPr>
          </a:p>
          <a:p>
            <a:pPr marL="266700" indent="-266700">
              <a:lnSpc>
                <a:spcPct val="107000"/>
              </a:lnSpc>
              <a:spcAft>
                <a:spcPts val="800"/>
              </a:spcAft>
            </a:pPr>
            <a:endParaRPr lang="en-AU" sz="1400" dirty="0">
              <a:latin typeface="+mn-lt"/>
            </a:endParaRPr>
          </a:p>
          <a:p>
            <a:pPr marL="338455" indent="-338455">
              <a:lnSpc>
                <a:spcPct val="100000"/>
              </a:lnSpc>
              <a:spcAft>
                <a:spcPts val="800"/>
              </a:spcAft>
            </a:pPr>
            <a:r>
              <a:rPr lang="en-US" sz="1400" b="0" i="0" dirty="0">
                <a:effectLst/>
                <a:latin typeface="+mn-lt"/>
              </a:rPr>
              <a:t> </a:t>
            </a:r>
            <a:endParaRPr lang="en-US" sz="1400" dirty="0">
              <a:latin typeface="+mn-lt"/>
              <a:cs typeface="Arial" panose="020B0604020202020204" pitchFamily="34" charset="0"/>
            </a:endParaRPr>
          </a:p>
          <a:p>
            <a:pPr marL="338455" indent="-338455">
              <a:lnSpc>
                <a:spcPct val="110000"/>
              </a:lnSpc>
              <a:spcAft>
                <a:spcPts val="800"/>
              </a:spcAft>
            </a:pPr>
            <a:endParaRPr lang="en-US" sz="1400" dirty="0">
              <a:latin typeface="+mn-lt"/>
              <a:cs typeface="Arial" panose="020B0604020202020204" pitchFamily="34" charset="0"/>
            </a:endParaRPr>
          </a:p>
        </p:txBody>
      </p:sp>
    </p:spTree>
    <p:extLst>
      <p:ext uri="{BB962C8B-B14F-4D97-AF65-F5344CB8AC3E}">
        <p14:creationId xmlns:p14="http://schemas.microsoft.com/office/powerpoint/2010/main" val="3264755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ED46-5962-7147-A1F0-3D8B4964D778}"/>
              </a:ext>
            </a:extLst>
          </p:cNvPr>
          <p:cNvSpPr>
            <a:spLocks noGrp="1"/>
          </p:cNvSpPr>
          <p:nvPr>
            <p:ph type="title"/>
          </p:nvPr>
        </p:nvSpPr>
        <p:spPr>
          <a:xfrm>
            <a:off x="360000" y="360000"/>
            <a:ext cx="9720000" cy="1009652"/>
          </a:xfrm>
        </p:spPr>
        <p:txBody>
          <a:bodyPr/>
          <a:lstStyle/>
          <a:p>
            <a:r>
              <a:rPr lang="en-US" dirty="0"/>
              <a:t>Welcome</a:t>
            </a:r>
          </a:p>
        </p:txBody>
      </p:sp>
      <p:sp>
        <p:nvSpPr>
          <p:cNvPr id="4" name="Slide Number Placeholder 3">
            <a:extLst>
              <a:ext uri="{FF2B5EF4-FFF2-40B4-BE49-F238E27FC236}">
                <a16:creationId xmlns:a16="http://schemas.microsoft.com/office/drawing/2014/main" id="{41A88A73-A84B-2848-BB8E-5EF81D5168CD}"/>
              </a:ext>
            </a:extLst>
          </p:cNvPr>
          <p:cNvSpPr>
            <a:spLocks noGrp="1"/>
          </p:cNvSpPr>
          <p:nvPr>
            <p:ph type="sldNum" sz="quarter" idx="11"/>
          </p:nvPr>
        </p:nvSpPr>
        <p:spPr/>
        <p:txBody>
          <a:bodyPr/>
          <a:lstStyle/>
          <a:p>
            <a:fld id="{10A01DC5-1685-4615-8240-15192985C6A2}" type="slidenum">
              <a:rPr lang="en-AU" smtClean="0"/>
              <a:pPr/>
              <a:t>3</a:t>
            </a:fld>
            <a:endParaRPr lang="en-AU" dirty="0"/>
          </a:p>
        </p:txBody>
      </p:sp>
      <p:pic>
        <p:nvPicPr>
          <p:cNvPr id="9" name="Picture Placeholder 8" descr="A picture containing text, indoor&#10;&#10;Description automatically generated">
            <a:extLst>
              <a:ext uri="{FF2B5EF4-FFF2-40B4-BE49-F238E27FC236}">
                <a16:creationId xmlns:a16="http://schemas.microsoft.com/office/drawing/2014/main" id="{15CA4958-8C81-FB4D-B4E4-8779DE0C416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174" t="19471" r="-1072" b="-6323"/>
          <a:stretch/>
        </p:blipFill>
        <p:spPr>
          <a:xfrm>
            <a:off x="576678" y="1603513"/>
            <a:ext cx="10933042" cy="5254487"/>
          </a:xfrm>
        </p:spPr>
      </p:pic>
      <p:sp>
        <p:nvSpPr>
          <p:cNvPr id="10" name="TextBox 9">
            <a:extLst>
              <a:ext uri="{FF2B5EF4-FFF2-40B4-BE49-F238E27FC236}">
                <a16:creationId xmlns:a16="http://schemas.microsoft.com/office/drawing/2014/main" id="{C112FD62-8FA2-EB44-A77F-D376B06A24FE}"/>
              </a:ext>
            </a:extLst>
          </p:cNvPr>
          <p:cNvSpPr txBox="1"/>
          <p:nvPr/>
        </p:nvSpPr>
        <p:spPr>
          <a:xfrm>
            <a:off x="12085983" y="3988904"/>
            <a:ext cx="184731" cy="461665"/>
          </a:xfrm>
          <a:prstGeom prst="rect">
            <a:avLst/>
          </a:prstGeom>
          <a:noFill/>
        </p:spPr>
        <p:txBody>
          <a:bodyPr wrap="none" rtlCol="0">
            <a:spAutoFit/>
          </a:bodyPr>
          <a:lstStyle/>
          <a:p>
            <a:endParaRPr lang="en-US" dirty="0"/>
          </a:p>
        </p:txBody>
      </p:sp>
      <p:sp>
        <p:nvSpPr>
          <p:cNvPr id="11" name="Footer Placeholder 2">
            <a:extLst>
              <a:ext uri="{FF2B5EF4-FFF2-40B4-BE49-F238E27FC236}">
                <a16:creationId xmlns:a16="http://schemas.microsoft.com/office/drawing/2014/main" id="{D84127D0-FE16-9F4F-88DE-4EEAFDB760C6}"/>
              </a:ext>
            </a:extLst>
          </p:cNvPr>
          <p:cNvSpPr txBox="1">
            <a:spLocks/>
          </p:cNvSpPr>
          <p:nvPr/>
        </p:nvSpPr>
        <p:spPr>
          <a:xfrm>
            <a:off x="360000" y="6444000"/>
            <a:ext cx="6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l"/>
            <a:r>
              <a:rPr lang="en-US" sz="1400" dirty="0">
                <a:latin typeface="Public Sans" pitchFamily="2" charset="77"/>
              </a:rPr>
              <a:t>Office of Sport</a:t>
            </a:r>
            <a:endParaRPr lang="en-AU" sz="1400" dirty="0">
              <a:latin typeface="Public Sans" pitchFamily="2" charset="77"/>
            </a:endParaRPr>
          </a:p>
        </p:txBody>
      </p:sp>
    </p:spTree>
    <p:extLst>
      <p:ext uri="{BB962C8B-B14F-4D97-AF65-F5344CB8AC3E}">
        <p14:creationId xmlns:p14="http://schemas.microsoft.com/office/powerpoint/2010/main" val="2850810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66C0CE-5149-4272-B098-4336C71D7260}"/>
              </a:ext>
            </a:extLst>
          </p:cNvPr>
          <p:cNvSpPr>
            <a:spLocks noGrp="1"/>
          </p:cNvSpPr>
          <p:nvPr>
            <p:ph type="ctrTitle"/>
          </p:nvPr>
        </p:nvSpPr>
        <p:spPr>
          <a:xfrm>
            <a:off x="274275" y="2093550"/>
            <a:ext cx="10741897" cy="1659300"/>
          </a:xfrm>
        </p:spPr>
        <p:txBody>
          <a:bodyPr>
            <a:normAutofit/>
          </a:bodyPr>
          <a:lstStyle/>
          <a:p>
            <a:r>
              <a:rPr lang="en-AU" sz="6600" dirty="0"/>
              <a:t>Thank You</a:t>
            </a:r>
          </a:p>
        </p:txBody>
      </p:sp>
    </p:spTree>
    <p:extLst>
      <p:ext uri="{BB962C8B-B14F-4D97-AF65-F5344CB8AC3E}">
        <p14:creationId xmlns:p14="http://schemas.microsoft.com/office/powerpoint/2010/main" val="3211935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211B-55F5-48FC-9C0F-D39E8EDA71F0}"/>
              </a:ext>
            </a:extLst>
          </p:cNvPr>
          <p:cNvSpPr>
            <a:spLocks noGrp="1"/>
          </p:cNvSpPr>
          <p:nvPr>
            <p:ph type="title"/>
          </p:nvPr>
        </p:nvSpPr>
        <p:spPr>
          <a:xfrm>
            <a:off x="360000" y="360000"/>
            <a:ext cx="9720000" cy="1009652"/>
          </a:xfrm>
        </p:spPr>
        <p:txBody>
          <a:bodyPr/>
          <a:lstStyle/>
          <a:p>
            <a:r>
              <a:rPr lang="en-US" dirty="0"/>
              <a:t>Contents </a:t>
            </a:r>
            <a:endParaRPr lang="en-AU" dirty="0"/>
          </a:p>
        </p:txBody>
      </p:sp>
      <p:sp>
        <p:nvSpPr>
          <p:cNvPr id="3" name="Footer Placeholder 2">
            <a:extLst>
              <a:ext uri="{FF2B5EF4-FFF2-40B4-BE49-F238E27FC236}">
                <a16:creationId xmlns:a16="http://schemas.microsoft.com/office/drawing/2014/main" id="{6B921EE6-4031-447B-B4E2-EFD41B10CFF1}"/>
              </a:ext>
            </a:extLst>
          </p:cNvPr>
          <p:cNvSpPr>
            <a:spLocks noGrp="1"/>
          </p:cNvSpPr>
          <p:nvPr>
            <p:ph type="ftr" sz="quarter" idx="11"/>
          </p:nvPr>
        </p:nvSpPr>
        <p:spPr>
          <a:xfrm>
            <a:off x="360000" y="6444000"/>
            <a:ext cx="6720000" cy="180000"/>
          </a:xfrm>
        </p:spPr>
        <p:txBody>
          <a:bodyPr/>
          <a:lstStyle/>
          <a:p>
            <a:r>
              <a:rPr lang="en-US" dirty="0"/>
              <a:t>Office of Sport</a:t>
            </a:r>
            <a:endParaRPr lang="en-AU" dirty="0"/>
          </a:p>
        </p:txBody>
      </p:sp>
      <p:sp>
        <p:nvSpPr>
          <p:cNvPr id="4" name="Slide Number Placeholder 3">
            <a:extLst>
              <a:ext uri="{FF2B5EF4-FFF2-40B4-BE49-F238E27FC236}">
                <a16:creationId xmlns:a16="http://schemas.microsoft.com/office/drawing/2014/main" id="{28CFD662-59DF-414A-B26A-A10A588CDBDF}"/>
              </a:ext>
            </a:extLst>
          </p:cNvPr>
          <p:cNvSpPr>
            <a:spLocks noGrp="1"/>
          </p:cNvSpPr>
          <p:nvPr>
            <p:ph type="sldNum" sz="quarter" idx="12"/>
          </p:nvPr>
        </p:nvSpPr>
        <p:spPr>
          <a:xfrm>
            <a:off x="11317458" y="6443999"/>
            <a:ext cx="490542" cy="180000"/>
          </a:xfrm>
        </p:spPr>
        <p:txBody>
          <a:bodyPr/>
          <a:lstStyle/>
          <a:p>
            <a:fld id="{10A01DC5-1685-4615-8240-15192985C6A2}" type="slidenum">
              <a:rPr lang="en-AU" smtClean="0"/>
              <a:pPr/>
              <a:t>4</a:t>
            </a:fld>
            <a:endParaRPr lang="en-AU" dirty="0"/>
          </a:p>
        </p:txBody>
      </p:sp>
      <p:graphicFrame>
        <p:nvGraphicFramePr>
          <p:cNvPr id="6" name="Table 6">
            <a:extLst>
              <a:ext uri="{FF2B5EF4-FFF2-40B4-BE49-F238E27FC236}">
                <a16:creationId xmlns:a16="http://schemas.microsoft.com/office/drawing/2014/main" id="{B987BE5E-0801-4903-A09B-BD33824ABE7B}"/>
              </a:ext>
            </a:extLst>
          </p:cNvPr>
          <p:cNvGraphicFramePr>
            <a:graphicFrameLocks noGrp="1"/>
          </p:cNvGraphicFramePr>
          <p:nvPr>
            <p:ph type="tbl" sz="quarter" idx="13"/>
            <p:extLst>
              <p:ext uri="{D42A27DB-BD31-4B8C-83A1-F6EECF244321}">
                <p14:modId xmlns:p14="http://schemas.microsoft.com/office/powerpoint/2010/main" val="402466342"/>
              </p:ext>
            </p:extLst>
          </p:nvPr>
        </p:nvGraphicFramePr>
        <p:xfrm>
          <a:off x="457201" y="1230086"/>
          <a:ext cx="10961927" cy="4832430"/>
        </p:xfrm>
        <a:graphic>
          <a:graphicData uri="http://schemas.openxmlformats.org/drawingml/2006/table">
            <a:tbl>
              <a:tblPr>
                <a:tableStyleId>{5C22544A-7EE6-4342-B048-85BDC9FD1C3A}</a:tableStyleId>
              </a:tblPr>
              <a:tblGrid>
                <a:gridCol w="4840663">
                  <a:extLst>
                    <a:ext uri="{9D8B030D-6E8A-4147-A177-3AD203B41FA5}">
                      <a16:colId xmlns:a16="http://schemas.microsoft.com/office/drawing/2014/main" val="383876704"/>
                    </a:ext>
                  </a:extLst>
                </a:gridCol>
                <a:gridCol w="585465">
                  <a:extLst>
                    <a:ext uri="{9D8B030D-6E8A-4147-A177-3AD203B41FA5}">
                      <a16:colId xmlns:a16="http://schemas.microsoft.com/office/drawing/2014/main" val="3264263018"/>
                    </a:ext>
                  </a:extLst>
                </a:gridCol>
                <a:gridCol w="296471">
                  <a:extLst>
                    <a:ext uri="{9D8B030D-6E8A-4147-A177-3AD203B41FA5}">
                      <a16:colId xmlns:a16="http://schemas.microsoft.com/office/drawing/2014/main" val="561543118"/>
                    </a:ext>
                  </a:extLst>
                </a:gridCol>
                <a:gridCol w="4624966">
                  <a:extLst>
                    <a:ext uri="{9D8B030D-6E8A-4147-A177-3AD203B41FA5}">
                      <a16:colId xmlns:a16="http://schemas.microsoft.com/office/drawing/2014/main" val="2527444843"/>
                    </a:ext>
                  </a:extLst>
                </a:gridCol>
                <a:gridCol w="614362">
                  <a:extLst>
                    <a:ext uri="{9D8B030D-6E8A-4147-A177-3AD203B41FA5}">
                      <a16:colId xmlns:a16="http://schemas.microsoft.com/office/drawing/2014/main" val="1888130949"/>
                    </a:ext>
                  </a:extLst>
                </a:gridCol>
              </a:tblGrid>
              <a:tr h="483243">
                <a:tc>
                  <a:txBody>
                    <a:bodyPr/>
                    <a:lstStyle/>
                    <a:p>
                      <a:r>
                        <a:rPr lang="en-US" sz="1600" dirty="0"/>
                        <a:t>About the Sport Priority Needs Program</a:t>
                      </a:r>
                    </a:p>
                  </a:txBody>
                  <a:tcPr marL="0" marR="0" marT="0" marB="0" anchor="ctr">
                    <a:lnL w="12700" cmpd="sng">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AU"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noProof="0" dirty="0">
                          <a:latin typeface="+mn-lt"/>
                        </a:rPr>
                        <a:t>Application Process</a:t>
                      </a:r>
                      <a:endParaRPr kumimoji="0" lang="en-US"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a:buNone/>
                      </a:pPr>
                      <a:r>
                        <a:rPr lang="en-US" sz="1600" dirty="0"/>
                        <a:t>17</a:t>
                      </a:r>
                    </a:p>
                  </a:txBody>
                  <a:tcPr marL="0" marR="0" marT="0" marB="0" anchor="ctr">
                    <a:lnL w="127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92783850"/>
                  </a:ext>
                </a:extLst>
              </a:tr>
              <a:tr h="483243">
                <a:tc>
                  <a:txBody>
                    <a:bodyPr/>
                    <a:lstStyle/>
                    <a:p>
                      <a:pPr marL="0" marR="0" lvl="0" indent="0" algn="l" rtl="0" eaLnBrk="1" fontAlgn="auto" latinLnBrk="0" hangingPunct="1">
                        <a:lnSpc>
                          <a:spcPct val="100000"/>
                        </a:lnSpc>
                        <a:spcBef>
                          <a:spcPts val="0"/>
                        </a:spcBef>
                        <a:spcAft>
                          <a:spcPts val="0"/>
                        </a:spcAft>
                        <a:buClrTx/>
                        <a:buSzTx/>
                        <a:buFontTx/>
                        <a:buNone/>
                      </a:pPr>
                      <a:r>
                        <a:rPr lang="en-US" sz="1600" dirty="0"/>
                        <a:t>Important Dates</a:t>
                      </a:r>
                      <a:endParaRPr lang="en-AU" sz="1600" dirty="0"/>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r>
                        <a:rPr kumimoji="0" lang="en-US" sz="1600" dirty="0"/>
                        <a:t>Late Applications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600" dirty="0"/>
                        <a:t>18</a:t>
                      </a:r>
                      <a:endParaRPr lang="en-AU" sz="1600" dirty="0"/>
                    </a:p>
                  </a:txBody>
                  <a:tcPr marL="0" marR="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6972416"/>
                  </a:ext>
                </a:extLst>
              </a:tr>
              <a:tr h="483243">
                <a:tc>
                  <a:txBody>
                    <a:bodyPr/>
                    <a:lstStyle/>
                    <a:p>
                      <a:pPr marL="0" marR="0" lvl="0" indent="0" algn="l" rtl="0" eaLnBrk="1" fontAlgn="auto" latinLnBrk="0" hangingPunct="1">
                        <a:lnSpc>
                          <a:spcPct val="100000"/>
                        </a:lnSpc>
                        <a:spcBef>
                          <a:spcPts val="0"/>
                        </a:spcBef>
                        <a:spcAft>
                          <a:spcPts val="0"/>
                        </a:spcAft>
                        <a:buClrTx/>
                        <a:buSzTx/>
                        <a:buFontTx/>
                        <a:buNone/>
                      </a:pPr>
                      <a:r>
                        <a:rPr lang="en-US" sz="1600" dirty="0"/>
                        <a:t>Program Purpose</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AU" sz="1600" dirty="0"/>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AU"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i="0" u="none" strike="noStrike" noProof="0" dirty="0">
                          <a:latin typeface="+mn-lt"/>
                        </a:rPr>
                        <a:t>Assessment Process</a:t>
                      </a:r>
                      <a:endParaRPr lang="en-US"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t>19</a:t>
                      </a:r>
                    </a:p>
                  </a:txBody>
                  <a:tcPr marL="0" marR="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3159402"/>
                  </a:ext>
                </a:extLst>
              </a:tr>
              <a:tr h="48324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t>Program Objective</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t>8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i="0" u="none" strike="noStrike" noProof="0" dirty="0">
                          <a:latin typeface="+mn-lt"/>
                        </a:rPr>
                        <a:t>Eligibility Check</a:t>
                      </a:r>
                      <a:endParaRPr lang="en-US"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20</a:t>
                      </a:r>
                      <a:endParaRPr lang="en-AU" sz="1600" dirty="0"/>
                    </a:p>
                  </a:txBody>
                  <a:tcPr marL="0" marR="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9025380"/>
                  </a:ext>
                </a:extLst>
              </a:tr>
              <a:tr h="48324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i="0" u="none" strike="noStrike" noProof="0" dirty="0">
                          <a:latin typeface="+mn-lt"/>
                        </a:rPr>
                        <a:t>Funding Availability</a:t>
                      </a:r>
                      <a:endParaRPr lang="en-US" sz="1600" dirty="0"/>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AU" sz="1600" dirty="0"/>
                        <a:t>9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AU" sz="1600" dirty="0"/>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i="0" u="none" strike="noStrike" noProof="0" dirty="0">
                          <a:latin typeface="+mn-lt"/>
                        </a:rPr>
                        <a:t>Completeness Check</a:t>
                      </a:r>
                      <a:endParaRPr lang="en-US"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t>21</a:t>
                      </a:r>
                      <a:endParaRPr lang="en-AU" sz="1600" dirty="0"/>
                    </a:p>
                  </a:txBody>
                  <a:tcPr marL="0" marR="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13588875"/>
                  </a:ext>
                </a:extLst>
              </a:tr>
              <a:tr h="483243">
                <a:tc>
                  <a:txBody>
                    <a:bodyPr/>
                    <a:lstStyle/>
                    <a:p>
                      <a:pPr lvl="0">
                        <a:buNone/>
                      </a:pPr>
                      <a:r>
                        <a:rPr lang="en-US" sz="1600" b="0" i="0" u="none" strike="noStrike" noProof="0" dirty="0">
                          <a:latin typeface="+mn-lt"/>
                        </a:rPr>
                        <a:t>Council Expenditure</a:t>
                      </a:r>
                      <a:endParaRPr lang="en-US" sz="1600" dirty="0"/>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i="0" u="none" strike="noStrike" noProof="0" dirty="0">
                          <a:latin typeface="+mn-lt"/>
                        </a:rPr>
                        <a:t>Supporting Documents</a:t>
                      </a:r>
                      <a:endParaRPr lang="en-US"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t>22</a:t>
                      </a:r>
                    </a:p>
                  </a:txBody>
                  <a:tcPr marL="0" marR="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3880892"/>
                  </a:ext>
                </a:extLst>
              </a:tr>
              <a:tr h="48324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i="0" u="none" strike="noStrike" kern="1200" cap="none" spc="0" normalizeH="0" baseline="0" noProof="0" dirty="0">
                          <a:ln>
                            <a:noFill/>
                          </a:ln>
                          <a:effectLst/>
                          <a:uLnTx/>
                          <a:uFillTx/>
                        </a:rPr>
                        <a:t>Eligible Applicants</a:t>
                      </a:r>
                      <a:endParaRPr lang="en-US" sz="1600" dirty="0"/>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AU" sz="1600" dirty="0"/>
                        <a:t>12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AU"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0" i="0" u="none" strike="noStrike" noProof="0" dirty="0">
                          <a:latin typeface="+mn-lt"/>
                        </a:rPr>
                        <a:t>Key Points</a:t>
                      </a:r>
                      <a:endParaRPr lang="en-US"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AU" sz="1600" dirty="0"/>
                        <a:t>23</a:t>
                      </a:r>
                    </a:p>
                  </a:txBody>
                  <a:tcPr marL="0" marR="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64162767"/>
                  </a:ext>
                </a:extLst>
              </a:tr>
              <a:tr h="48324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0" i="0" u="none" strike="noStrike" kern="1200" cap="none" spc="0" normalizeH="0" baseline="0" noProof="0" dirty="0">
                          <a:ln>
                            <a:noFill/>
                          </a:ln>
                          <a:effectLst/>
                          <a:uLnTx/>
                          <a:uFillTx/>
                        </a:rPr>
                        <a:t>Community Consultation</a:t>
                      </a:r>
                      <a:endParaRPr kumimoji="0" lang="en-US" sz="1600" dirty="0"/>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600" dirty="0"/>
                        <a:t>13 </a:t>
                      </a:r>
                      <a:endParaRPr lang="en-AU"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0" i="0" u="none" strike="noStrike" noProof="0" dirty="0">
                          <a:latin typeface="+mn-lt"/>
                        </a:rPr>
                        <a:t>Support for Applicants</a:t>
                      </a:r>
                      <a:endParaRPr lang="en-AU"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t>24</a:t>
                      </a:r>
                    </a:p>
                  </a:txBody>
                  <a:tcPr marL="0" marR="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9086047"/>
                  </a:ext>
                </a:extLst>
              </a:tr>
              <a:tr h="48324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noProof="0" dirty="0">
                          <a:latin typeface="+mn-lt"/>
                        </a:rPr>
                        <a:t>Eligible Grants Cost</a:t>
                      </a:r>
                      <a:endParaRPr kumimoji="0" lang="en-US" sz="1600" dirty="0"/>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a:buNone/>
                      </a:pPr>
                      <a:r>
                        <a:rPr lang="en-US" sz="1600" dirty="0"/>
                        <a:t>15 </a:t>
                      </a:r>
                      <a:endParaRPr lang="en-AU"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sz="1600" kern="1200" dirty="0">
                        <a:solidFill>
                          <a:schemeClr val="dk1"/>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0" i="0" u="none" strike="noStrike" noProof="0" dirty="0">
                          <a:latin typeface="+mn-lt"/>
                        </a:rPr>
                        <a:t>Questions</a:t>
                      </a:r>
                      <a:endParaRPr lang="en-US"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a:buNone/>
                      </a:pPr>
                      <a:r>
                        <a:rPr lang="en-AU" sz="1600" dirty="0"/>
                        <a:t>25</a:t>
                      </a:r>
                    </a:p>
                  </a:txBody>
                  <a:tcPr marL="0" marR="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39904854"/>
                  </a:ext>
                </a:extLst>
              </a:tr>
              <a:tr h="483243">
                <a:tc>
                  <a:txBody>
                    <a:bodyPr/>
                    <a:lstStyle/>
                    <a:p>
                      <a:pPr marL="0" marR="0" lvl="0" indent="0" algn="l">
                        <a:lnSpc>
                          <a:spcPct val="100000"/>
                        </a:lnSpc>
                        <a:spcBef>
                          <a:spcPts val="0"/>
                        </a:spcBef>
                        <a:spcAft>
                          <a:spcPts val="0"/>
                        </a:spcAft>
                        <a:buNone/>
                      </a:pPr>
                      <a:r>
                        <a:rPr kumimoji="0" lang="en-US" sz="1600" dirty="0"/>
                        <a:t>Eligible Projects</a:t>
                      </a:r>
                    </a:p>
                  </a:txBody>
                  <a:tcPr marL="0" marR="0" marT="0" marB="0" anchor="ctr">
                    <a:lnL w="0">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600" dirty="0"/>
                        <a:t>16</a:t>
                      </a:r>
                      <a:endParaRPr lang="en-AU"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sz="1600" kern="1200" dirty="0">
                        <a:solidFill>
                          <a:schemeClr val="dk1"/>
                        </a:solidFill>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0" i="0" u="none" strike="noStrike" noProof="0" dirty="0">
                          <a:latin typeface="+mn-lt"/>
                        </a:rPr>
                        <a:t>Thank you</a:t>
                      </a:r>
                      <a:endParaRPr lang="en-US" sz="16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t>28</a:t>
                      </a:r>
                    </a:p>
                  </a:txBody>
                  <a:tcPr marL="0" marR="0" marT="0" marB="0" anchor="ctr">
                    <a:lnL w="12700" cap="flat" cmpd="sng" algn="ctr">
                      <a:noFill/>
                      <a:prstDash val="solid"/>
                      <a:round/>
                      <a:headEnd type="none" w="med" len="med"/>
                      <a:tailEnd type="none" w="med" len="med"/>
                    </a:lnL>
                    <a:lnR w="0">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6981407"/>
                  </a:ext>
                </a:extLst>
              </a:tr>
            </a:tbl>
          </a:graphicData>
        </a:graphic>
      </p:graphicFrame>
    </p:spTree>
    <p:extLst>
      <p:ext uri="{BB962C8B-B14F-4D97-AF65-F5344CB8AC3E}">
        <p14:creationId xmlns:p14="http://schemas.microsoft.com/office/powerpoint/2010/main" val="4016271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B930-4872-4DC5-96AE-DA33D928FB1A}"/>
              </a:ext>
            </a:extLst>
          </p:cNvPr>
          <p:cNvSpPr>
            <a:spLocks noGrp="1"/>
          </p:cNvSpPr>
          <p:nvPr>
            <p:ph type="title"/>
          </p:nvPr>
        </p:nvSpPr>
        <p:spPr>
          <a:xfrm>
            <a:off x="360000" y="360000"/>
            <a:ext cx="9720000" cy="1009652"/>
          </a:xfrm>
        </p:spPr>
        <p:txBody>
          <a:bodyPr anchor="t">
            <a:normAutofit/>
          </a:bodyPr>
          <a:lstStyle/>
          <a:p>
            <a:r>
              <a:rPr lang="en-AU"/>
              <a:t>About the Sport Priority Needs Program</a:t>
            </a:r>
            <a:endParaRPr lang="en-US" dirty="0"/>
          </a:p>
        </p:txBody>
      </p:sp>
      <p:sp>
        <p:nvSpPr>
          <p:cNvPr id="6" name="Text Placeholder 5">
            <a:extLst>
              <a:ext uri="{FF2B5EF4-FFF2-40B4-BE49-F238E27FC236}">
                <a16:creationId xmlns:a16="http://schemas.microsoft.com/office/drawing/2014/main" id="{5A2354EE-06D6-4DE6-A80F-ABC0CAD91643}"/>
              </a:ext>
            </a:extLst>
          </p:cNvPr>
          <p:cNvSpPr>
            <a:spLocks noGrp="1"/>
          </p:cNvSpPr>
          <p:nvPr>
            <p:ph sz="half" idx="1"/>
          </p:nvPr>
        </p:nvSpPr>
        <p:spPr>
          <a:xfrm>
            <a:off x="360000" y="1800000"/>
            <a:ext cx="5616000" cy="4351339"/>
          </a:xfrm>
        </p:spPr>
        <p:txBody>
          <a:bodyPr vert="horz" lIns="0" tIns="0" rIns="0" bIns="0" numCol="1" spcCol="180000" rtlCol="0">
            <a:normAutofit fontScale="92500"/>
          </a:bodyPr>
          <a:lstStyle/>
          <a:p>
            <a:pPr marL="342900" indent="-342900">
              <a:spcBef>
                <a:spcPts val="600"/>
              </a:spcBef>
              <a:buFont typeface="Arial" panose="020B0604020202020204" pitchFamily="34" charset="0"/>
              <a:buChar char="•"/>
            </a:pPr>
            <a:r>
              <a:rPr lang="en-US" sz="1600" b="0" i="0" dirty="0">
                <a:effectLst/>
                <a:latin typeface="+mn-lt"/>
              </a:rPr>
              <a:t>The </a:t>
            </a:r>
            <a:r>
              <a:rPr lang="en-US" sz="1600" dirty="0">
                <a:latin typeface="+mn-lt"/>
              </a:rPr>
              <a:t>Sport Infrastructure Recovery Fund announced in May 2022 </a:t>
            </a:r>
            <a:r>
              <a:rPr lang="en-US" sz="1600" b="0" i="0" dirty="0">
                <a:effectLst/>
                <a:latin typeface="+mn-lt"/>
              </a:rPr>
              <a:t>is part of the broader $207 million 2022 Community Local Infrastructure Recovery Package. </a:t>
            </a:r>
          </a:p>
          <a:p>
            <a:pPr marL="342900" indent="-342900">
              <a:spcBef>
                <a:spcPts val="600"/>
              </a:spcBef>
              <a:buFont typeface="Arial" panose="020B0604020202020204" pitchFamily="34" charset="0"/>
              <a:buChar char="•"/>
            </a:pPr>
            <a:r>
              <a:rPr lang="en-US" sz="1600" dirty="0">
                <a:latin typeface="+mn-lt"/>
              </a:rPr>
              <a:t>The $55 million Sport Infrastructure Recovery Fund will be delivered in two stages:</a:t>
            </a:r>
          </a:p>
          <a:p>
            <a:pPr marL="719138" lvl="1" indent="-360363">
              <a:spcBef>
                <a:spcPts val="600"/>
              </a:spcBef>
              <a:buFont typeface="Courier New" panose="02070309020205020404" pitchFamily="49" charset="0"/>
              <a:buChar char="o"/>
            </a:pPr>
            <a:r>
              <a:rPr lang="en-US" sz="1600" dirty="0">
                <a:latin typeface="+mn-lt"/>
              </a:rPr>
              <a:t>$12 million Sport Priority Needs Program </a:t>
            </a:r>
          </a:p>
          <a:p>
            <a:pPr marL="719138" lvl="1" indent="-360363">
              <a:spcBef>
                <a:spcPts val="600"/>
              </a:spcBef>
              <a:buFont typeface="Courier New" panose="02070309020205020404" pitchFamily="49" charset="0"/>
              <a:buChar char="o"/>
            </a:pPr>
            <a:r>
              <a:rPr lang="en-US" sz="1600" dirty="0">
                <a:latin typeface="+mn-lt"/>
              </a:rPr>
              <a:t>$43 million Essential Community Sport Assets Program</a:t>
            </a:r>
          </a:p>
          <a:p>
            <a:pPr marL="342900" indent="-342900">
              <a:spcBef>
                <a:spcPts val="600"/>
              </a:spcBef>
              <a:buFont typeface="Arial" panose="020B0604020202020204" pitchFamily="34" charset="0"/>
              <a:buChar char="•"/>
            </a:pPr>
            <a:r>
              <a:rPr lang="en-US" sz="1600" dirty="0">
                <a:latin typeface="+mn-lt"/>
              </a:rPr>
              <a:t>The Sport Priority Needs Program will provide the opportunity for communities to respond to the February-March 2022 flood events and assess, repair, reconstruct and build flood resilience into sport facilities.  </a:t>
            </a:r>
          </a:p>
          <a:p>
            <a:pPr marL="342900" indent="-342900">
              <a:spcBef>
                <a:spcPts val="600"/>
              </a:spcBef>
              <a:buFont typeface="Arial" panose="020B0604020202020204" pitchFamily="34" charset="0"/>
              <a:buChar char="•"/>
            </a:pPr>
            <a:r>
              <a:rPr lang="en-US" sz="1600" dirty="0">
                <a:latin typeface="+mn-lt"/>
              </a:rPr>
              <a:t>This </a:t>
            </a:r>
            <a:r>
              <a:rPr lang="en-US" sz="1600" b="0" i="0" dirty="0">
                <a:effectLst/>
                <a:latin typeface="+mn-lt"/>
              </a:rPr>
              <a:t>first stage of funding is a key recovery measure </a:t>
            </a:r>
            <a:r>
              <a:rPr lang="en-US" sz="1600" dirty="0">
                <a:latin typeface="+mn-lt"/>
              </a:rPr>
              <a:t>to </a:t>
            </a:r>
            <a:r>
              <a:rPr lang="en-US" sz="1600" b="0" i="0" dirty="0">
                <a:effectLst/>
                <a:latin typeface="+mn-lt"/>
              </a:rPr>
              <a:t>help enable eight highly impacted communities to recover as fast as possible by returning to sport activities including training and competition.</a:t>
            </a:r>
            <a:endParaRPr lang="en-AU" sz="1600" dirty="0">
              <a:latin typeface="+mn-lt"/>
            </a:endParaRPr>
          </a:p>
        </p:txBody>
      </p:sp>
      <p:pic>
        <p:nvPicPr>
          <p:cNvPr id="9" name="Content Placeholder 8" descr="A picture containing grass, sky, outdoor&#10;&#10;Description automatically generated">
            <a:extLst>
              <a:ext uri="{FF2B5EF4-FFF2-40B4-BE49-F238E27FC236}">
                <a16:creationId xmlns:a16="http://schemas.microsoft.com/office/drawing/2014/main" id="{2E32802F-40C3-0C46-359F-CF710C6ADFB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202" r="-3" b="-3"/>
          <a:stretch/>
        </p:blipFill>
        <p:spPr>
          <a:xfrm>
            <a:off x="6216000" y="1800000"/>
            <a:ext cx="5616000" cy="4351339"/>
          </a:xfrm>
          <a:noFill/>
        </p:spPr>
      </p:pic>
      <p:sp>
        <p:nvSpPr>
          <p:cNvPr id="4" name="Footer Placeholder 3">
            <a:extLst>
              <a:ext uri="{FF2B5EF4-FFF2-40B4-BE49-F238E27FC236}">
                <a16:creationId xmlns:a16="http://schemas.microsoft.com/office/drawing/2014/main" id="{71B823FD-639C-4E7C-B3D2-E779CFA2900F}"/>
              </a:ext>
            </a:extLst>
          </p:cNvPr>
          <p:cNvSpPr>
            <a:spLocks noGrp="1"/>
          </p:cNvSpPr>
          <p:nvPr>
            <p:ph type="ftr" sz="quarter" idx="11"/>
          </p:nvPr>
        </p:nvSpPr>
        <p:spPr>
          <a:xfrm>
            <a:off x="360000" y="6444000"/>
            <a:ext cx="6720000" cy="252000"/>
          </a:xfrm>
        </p:spPr>
        <p:txBody>
          <a:bodyPr anchor="t">
            <a:normAutofit/>
          </a:bodyPr>
          <a:lstStyle/>
          <a:p>
            <a:pPr>
              <a:spcAft>
                <a:spcPts val="600"/>
              </a:spcAft>
            </a:pPr>
            <a:r>
              <a:rPr lang="en-US" dirty="0"/>
              <a:t>Office of Sport</a:t>
            </a:r>
            <a:endParaRPr lang="en-AU" dirty="0"/>
          </a:p>
        </p:txBody>
      </p:sp>
      <p:sp>
        <p:nvSpPr>
          <p:cNvPr id="5" name="Slide Number Placeholder 4">
            <a:extLst>
              <a:ext uri="{FF2B5EF4-FFF2-40B4-BE49-F238E27FC236}">
                <a16:creationId xmlns:a16="http://schemas.microsoft.com/office/drawing/2014/main" id="{904B0445-FA42-4D9E-ABCB-454F16BB7AEE}"/>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a:t>
            </a:fld>
            <a:endParaRPr lang="en-AU"/>
          </a:p>
        </p:txBody>
      </p:sp>
    </p:spTree>
    <p:extLst>
      <p:ext uri="{BB962C8B-B14F-4D97-AF65-F5344CB8AC3E}">
        <p14:creationId xmlns:p14="http://schemas.microsoft.com/office/powerpoint/2010/main" val="4138729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55DBAE47-385C-4553-9C60-5BB8C8F8C374}"/>
              </a:ext>
            </a:extLst>
          </p:cNvPr>
          <p:cNvPicPr>
            <a:picLocks noChangeAspect="1"/>
          </p:cNvPicPr>
          <p:nvPr/>
        </p:nvPicPr>
        <p:blipFill rotWithShape="1">
          <a:blip r:embed="rId3"/>
          <a:srcRect t="31877" b="38755"/>
          <a:stretch/>
        </p:blipFill>
        <p:spPr>
          <a:xfrm>
            <a:off x="0" y="-4763"/>
            <a:ext cx="12191996" cy="2382204"/>
          </a:xfrm>
          <a:prstGeom prst="rect">
            <a:avLst/>
          </a:prstGeom>
          <a:blipFill>
            <a:blip r:embed="rId4"/>
            <a:stretch>
              <a:fillRect/>
            </a:stretch>
          </a:blipFill>
          <a:ln>
            <a:noFill/>
          </a:ln>
        </p:spPr>
      </p:pic>
      <p:graphicFrame>
        <p:nvGraphicFramePr>
          <p:cNvPr id="8" name="Table 7">
            <a:extLst>
              <a:ext uri="{FF2B5EF4-FFF2-40B4-BE49-F238E27FC236}">
                <a16:creationId xmlns:a16="http://schemas.microsoft.com/office/drawing/2014/main" id="{042C47A0-3497-4390-BFD2-0351475B77AE}"/>
              </a:ext>
            </a:extLst>
          </p:cNvPr>
          <p:cNvGraphicFramePr>
            <a:graphicFrameLocks/>
          </p:cNvGraphicFramePr>
          <p:nvPr>
            <p:extLst>
              <p:ext uri="{D42A27DB-BD31-4B8C-83A1-F6EECF244321}">
                <p14:modId xmlns:p14="http://schemas.microsoft.com/office/powerpoint/2010/main" val="2850645566"/>
              </p:ext>
            </p:extLst>
          </p:nvPr>
        </p:nvGraphicFramePr>
        <p:xfrm>
          <a:off x="316871" y="2572693"/>
          <a:ext cx="11495756" cy="3591201"/>
        </p:xfrm>
        <a:graphic>
          <a:graphicData uri="http://schemas.openxmlformats.org/drawingml/2006/table">
            <a:tbl>
              <a:tblPr>
                <a:tableStyleId>{2D5ABB26-0587-4C30-8999-92F81FD0307C}</a:tableStyleId>
              </a:tblPr>
              <a:tblGrid>
                <a:gridCol w="5774531">
                  <a:extLst>
                    <a:ext uri="{9D8B030D-6E8A-4147-A177-3AD203B41FA5}">
                      <a16:colId xmlns:a16="http://schemas.microsoft.com/office/drawing/2014/main" val="578024989"/>
                    </a:ext>
                  </a:extLst>
                </a:gridCol>
                <a:gridCol w="5721225">
                  <a:extLst>
                    <a:ext uri="{9D8B030D-6E8A-4147-A177-3AD203B41FA5}">
                      <a16:colId xmlns:a16="http://schemas.microsoft.com/office/drawing/2014/main" val="2175332843"/>
                    </a:ext>
                  </a:extLst>
                </a:gridCol>
              </a:tblGrid>
              <a:tr h="484888">
                <a:tc>
                  <a:txBody>
                    <a:bodyPr/>
                    <a:lstStyle/>
                    <a:p>
                      <a:r>
                        <a:rPr lang="en-AU" sz="2000" b="1" dirty="0">
                          <a:solidFill>
                            <a:schemeClr val="bg2"/>
                          </a:solidFill>
                          <a:latin typeface="Public Sans"/>
                        </a:rPr>
                        <a:t>Stages</a:t>
                      </a:r>
                    </a:p>
                  </a:txBody>
                  <a:tcPr anchor="ctr">
                    <a:lnB w="6350" cap="flat" cmpd="sng" algn="ctr">
                      <a:solidFill>
                        <a:schemeClr val="tx1"/>
                      </a:solidFill>
                      <a:prstDash val="solid"/>
                      <a:round/>
                      <a:headEnd type="none" w="med" len="med"/>
                      <a:tailEnd type="none" w="med" len="med"/>
                    </a:lnB>
                    <a:solidFill>
                      <a:schemeClr val="accent2"/>
                    </a:solidFill>
                  </a:tcPr>
                </a:tc>
                <a:tc>
                  <a:txBody>
                    <a:bodyPr/>
                    <a:lstStyle/>
                    <a:p>
                      <a:r>
                        <a:rPr lang="en-AU" sz="2000" b="1" dirty="0">
                          <a:solidFill>
                            <a:schemeClr val="bg2"/>
                          </a:solidFill>
                          <a:latin typeface="Public Sans"/>
                        </a:rPr>
                        <a:t>Dates</a:t>
                      </a:r>
                    </a:p>
                  </a:txBody>
                  <a:tcPr marL="0" marR="0" marT="0" marB="0" anchor="ctr">
                    <a:lnB w="63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376255758"/>
                  </a:ext>
                </a:extLst>
              </a:tr>
              <a:tr h="492464">
                <a:tc>
                  <a:txBody>
                    <a:bodyPr/>
                    <a:lstStyle/>
                    <a:p>
                      <a:r>
                        <a:rPr lang="en-AU" sz="1600" b="0" dirty="0">
                          <a:solidFill>
                            <a:schemeClr val="bg2"/>
                          </a:solidFill>
                          <a:latin typeface="+mn-lt"/>
                        </a:rPr>
                        <a:t>Applications open</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600" b="0" dirty="0">
                          <a:solidFill>
                            <a:schemeClr val="bg2"/>
                          </a:solidFill>
                          <a:latin typeface="+mn-lt"/>
                        </a:rPr>
                        <a:t>Wednesday 24 August 2022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219223"/>
                  </a:ext>
                </a:extLst>
              </a:tr>
              <a:tr h="48488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0" dirty="0">
                          <a:solidFill>
                            <a:schemeClr val="bg2"/>
                          </a:solidFill>
                          <a:latin typeface="+mn-lt"/>
                        </a:rPr>
                        <a:t>Applications close</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600" b="0" dirty="0">
                          <a:solidFill>
                            <a:schemeClr val="bg2"/>
                          </a:solidFill>
                          <a:latin typeface="+mn-lt"/>
                        </a:rPr>
                        <a:t>2pm, Friday 23 September 2022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5367834"/>
                  </a:ext>
                </a:extLst>
              </a:tr>
              <a:tr h="492464">
                <a:tc>
                  <a:txBody>
                    <a:bodyPr/>
                    <a:lstStyle/>
                    <a:p>
                      <a:pPr lvl="0">
                        <a:buNone/>
                      </a:pPr>
                      <a:r>
                        <a:rPr lang="en-AU" sz="1600" b="0" kern="1200" noProof="0" dirty="0">
                          <a:solidFill>
                            <a:schemeClr val="bg2"/>
                          </a:solidFill>
                          <a:latin typeface="+mn-lt"/>
                          <a:ea typeface="+mn-ea"/>
                          <a:cs typeface="+mn-cs"/>
                        </a:rPr>
                        <a:t>Outcomes advised</a:t>
                      </a:r>
                    </a:p>
                  </a:txBody>
                  <a:tcPr anchor="ctr">
                    <a:lnT w="6350" cap="flat" cmpd="sng" algn="ctr">
                      <a:solidFill>
                        <a:schemeClr val="tx1"/>
                      </a:solidFill>
                      <a:prstDash val="solid"/>
                      <a:round/>
                      <a:headEnd type="none" w="med" len="med"/>
                      <a:tailEnd type="none" w="med" len="med"/>
                    </a:lnT>
                    <a:lnB w="6350">
                      <a:solidFill>
                        <a:schemeClr val="tx1"/>
                      </a:solidFill>
                    </a:lnB>
                  </a:tcPr>
                </a:tc>
                <a:tc>
                  <a:txBody>
                    <a:bodyPr/>
                    <a:lstStyle/>
                    <a:p>
                      <a:pPr lvl="0">
                        <a:buNone/>
                      </a:pPr>
                      <a:r>
                        <a:rPr lang="en-AU" sz="1600" b="0" dirty="0">
                          <a:solidFill>
                            <a:schemeClr val="bg2"/>
                          </a:solidFill>
                          <a:latin typeface="+mn-lt"/>
                        </a:rPr>
                        <a:t>October 2022 onwards</a:t>
                      </a:r>
                    </a:p>
                  </a:txBody>
                  <a:tcPr marL="0" marR="0" marT="0" marB="0" anchor="ctr">
                    <a:lnT w="6350" cap="flat" cmpd="sng" algn="ctr">
                      <a:solidFill>
                        <a:schemeClr val="tx1"/>
                      </a:solidFill>
                      <a:prstDash val="solid"/>
                      <a:round/>
                      <a:headEnd type="none" w="med" len="med"/>
                      <a:tailEnd type="none" w="med" len="med"/>
                    </a:lnT>
                    <a:lnB w="6350">
                      <a:solidFill>
                        <a:schemeClr val="tx1"/>
                      </a:solidFill>
                    </a:lnB>
                  </a:tcPr>
                </a:tc>
                <a:extLst>
                  <a:ext uri="{0D108BD9-81ED-4DB2-BD59-A6C34878D82A}">
                    <a16:rowId xmlns:a16="http://schemas.microsoft.com/office/drawing/2014/main" val="961855967"/>
                  </a:ext>
                </a:extLst>
              </a:tr>
              <a:tr h="492464">
                <a:tc>
                  <a:txBody>
                    <a:bodyPr/>
                    <a:lstStyle/>
                    <a:p>
                      <a:pPr lvl="0">
                        <a:buNone/>
                      </a:pPr>
                      <a:r>
                        <a:rPr lang="en-AU" sz="1600" b="0" kern="1200" noProof="0" dirty="0">
                          <a:solidFill>
                            <a:schemeClr val="bg2"/>
                          </a:solidFill>
                          <a:latin typeface="+mn-lt"/>
                          <a:ea typeface="+mn-ea"/>
                          <a:cs typeface="+mn-cs"/>
                        </a:rPr>
                        <a:t>Funding agreements executed for successful projects </a:t>
                      </a:r>
                      <a:endParaRPr lang="en-US" sz="1600" b="0" kern="1200" dirty="0">
                        <a:solidFill>
                          <a:schemeClr val="bg2"/>
                        </a:solidFill>
                        <a:latin typeface="+mn-lt"/>
                        <a:ea typeface="+mn-ea"/>
                        <a:cs typeface="+mn-cs"/>
                      </a:endParaRPr>
                    </a:p>
                  </a:txBody>
                  <a:tcPr anchor="ctr">
                    <a:lnT w="6350">
                      <a:solidFill>
                        <a:schemeClr val="tx1"/>
                      </a:solidFill>
                    </a:lnT>
                    <a:lnB w="6350">
                      <a:solidFill>
                        <a:schemeClr val="tx1"/>
                      </a:solidFill>
                    </a:lnB>
                  </a:tcPr>
                </a:tc>
                <a:tc>
                  <a:txBody>
                    <a:bodyPr/>
                    <a:lstStyle/>
                    <a:p>
                      <a:pPr lvl="0">
                        <a:buNone/>
                      </a:pPr>
                      <a:r>
                        <a:rPr lang="en-AU" sz="1600" b="0" kern="1200" noProof="0" dirty="0">
                          <a:solidFill>
                            <a:schemeClr val="bg2"/>
                          </a:solidFill>
                          <a:latin typeface="+mn-lt"/>
                          <a:ea typeface="+mn-ea"/>
                          <a:cs typeface="+mn-cs"/>
                        </a:rPr>
                        <a:t>Within 3 months of notification of outcomes</a:t>
                      </a:r>
                      <a:endParaRPr lang="en-US" sz="1600" b="0" kern="1200" dirty="0">
                        <a:solidFill>
                          <a:schemeClr val="bg2"/>
                        </a:solidFill>
                        <a:latin typeface="+mn-lt"/>
                        <a:ea typeface="+mn-ea"/>
                        <a:cs typeface="+mn-cs"/>
                      </a:endParaRPr>
                    </a:p>
                  </a:txBody>
                  <a:tcPr marL="0" marR="0" marT="0" marB="0" anchor="ctr">
                    <a:lnT w="6350">
                      <a:solidFill>
                        <a:schemeClr val="tx1"/>
                      </a:solidFill>
                    </a:lnT>
                    <a:lnB w="6350">
                      <a:solidFill>
                        <a:schemeClr val="tx1"/>
                      </a:solidFill>
                    </a:lnB>
                  </a:tcPr>
                </a:tc>
                <a:extLst>
                  <a:ext uri="{0D108BD9-81ED-4DB2-BD59-A6C34878D82A}">
                    <a16:rowId xmlns:a16="http://schemas.microsoft.com/office/drawing/2014/main" val="3222739944"/>
                  </a:ext>
                </a:extLst>
              </a:tr>
              <a:tr h="515194">
                <a:tc>
                  <a:txBody>
                    <a:bodyPr/>
                    <a:lstStyle/>
                    <a:p>
                      <a:pPr lvl="0">
                        <a:buNone/>
                      </a:pPr>
                      <a:r>
                        <a:rPr lang="en-AU" sz="1600" b="0" kern="1200" noProof="0" dirty="0">
                          <a:solidFill>
                            <a:schemeClr val="bg2"/>
                          </a:solidFill>
                          <a:latin typeface="+mn-lt"/>
                          <a:ea typeface="+mn-ea"/>
                          <a:cs typeface="+mn-cs"/>
                        </a:rPr>
                        <a:t>Commencement of projects</a:t>
                      </a:r>
                      <a:endParaRPr lang="en-US" sz="1600" b="0" kern="1200" dirty="0">
                        <a:solidFill>
                          <a:schemeClr val="bg2"/>
                        </a:solidFill>
                        <a:latin typeface="+mn-lt"/>
                        <a:ea typeface="+mn-ea"/>
                        <a:cs typeface="+mn-cs"/>
                      </a:endParaRP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0">
                        <a:buNone/>
                      </a:pPr>
                      <a:r>
                        <a:rPr lang="en-AU" sz="1600" b="0" kern="1200" noProof="0" dirty="0">
                          <a:solidFill>
                            <a:schemeClr val="bg2"/>
                          </a:solidFill>
                          <a:latin typeface="+mn-lt"/>
                          <a:ea typeface="+mn-ea"/>
                          <a:cs typeface="+mn-cs"/>
                        </a:rPr>
                        <a:t>Within 6 months of notification of outcomes</a:t>
                      </a:r>
                      <a:endParaRPr lang="en-US" sz="1600" b="0" kern="1200" dirty="0">
                        <a:solidFill>
                          <a:schemeClr val="bg2"/>
                        </a:solidFill>
                        <a:latin typeface="+mn-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0924992"/>
                  </a:ext>
                </a:extLst>
              </a:tr>
              <a:tr h="628839">
                <a:tc gridSpan="2">
                  <a:txBody>
                    <a:bodyPr/>
                    <a:lstStyle/>
                    <a:p>
                      <a:pPr lvl="0">
                        <a:buNone/>
                      </a:pPr>
                      <a:r>
                        <a:rPr lang="en-US" sz="1600" b="0" kern="1200" noProof="0" dirty="0">
                          <a:solidFill>
                            <a:schemeClr val="bg2"/>
                          </a:solidFill>
                          <a:latin typeface="+mn-lt"/>
                          <a:ea typeface="+mn-ea"/>
                          <a:cs typeface="+mn-cs"/>
                        </a:rPr>
                        <a:t>  Projects to be completed                                                                 By December 2024</a:t>
                      </a:r>
                      <a:endParaRPr lang="en-US" sz="1600" b="0" kern="1200" dirty="0">
                        <a:solidFill>
                          <a:schemeClr val="bg2"/>
                        </a:solidFill>
                        <a:latin typeface="+mn-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hMerge="1">
                  <a:txBody>
                    <a:bodyPr/>
                    <a:lstStyle/>
                    <a:p>
                      <a:pPr algn="l"/>
                      <a:endParaRPr lang="en-AU" sz="1200"/>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7534611"/>
                  </a:ext>
                </a:extLst>
              </a:tr>
            </a:tbl>
          </a:graphicData>
        </a:graphic>
      </p:graphicFrame>
      <p:sp>
        <p:nvSpPr>
          <p:cNvPr id="2" name="Title 1">
            <a:extLst>
              <a:ext uri="{FF2B5EF4-FFF2-40B4-BE49-F238E27FC236}">
                <a16:creationId xmlns:a16="http://schemas.microsoft.com/office/drawing/2014/main" id="{248D1137-DD19-48CE-9802-DFF479A049FA}"/>
              </a:ext>
            </a:extLst>
          </p:cNvPr>
          <p:cNvSpPr>
            <a:spLocks noGrp="1"/>
          </p:cNvSpPr>
          <p:nvPr>
            <p:ph type="title"/>
          </p:nvPr>
        </p:nvSpPr>
        <p:spPr>
          <a:xfrm>
            <a:off x="360000" y="1635905"/>
            <a:ext cx="9720000" cy="1009652"/>
          </a:xfrm>
        </p:spPr>
        <p:txBody>
          <a:bodyPr/>
          <a:lstStyle/>
          <a:p>
            <a:r>
              <a:rPr lang="en-AU" dirty="0">
                <a:solidFill>
                  <a:srgbClr val="EBEBEB"/>
                </a:solidFill>
                <a:latin typeface="Public Sans"/>
              </a:rPr>
              <a:t>Important Dates</a:t>
            </a:r>
            <a:br>
              <a:rPr lang="en-AU" dirty="0">
                <a:latin typeface="Public Sans"/>
              </a:rPr>
            </a:br>
            <a:endParaRPr lang="en-AU" dirty="0">
              <a:solidFill>
                <a:srgbClr val="EBEBEB"/>
              </a:solidFill>
            </a:endParaRPr>
          </a:p>
        </p:txBody>
      </p:sp>
    </p:spTree>
    <p:extLst>
      <p:ext uri="{BB962C8B-B14F-4D97-AF65-F5344CB8AC3E}">
        <p14:creationId xmlns:p14="http://schemas.microsoft.com/office/powerpoint/2010/main" val="3740361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58A714-345F-43EE-9EB0-A1F9432B6B87}"/>
              </a:ext>
            </a:extLst>
          </p:cNvPr>
          <p:cNvSpPr>
            <a:spLocks noGrp="1"/>
          </p:cNvSpPr>
          <p:nvPr>
            <p:ph type="title"/>
          </p:nvPr>
        </p:nvSpPr>
        <p:spPr/>
        <p:txBody>
          <a:bodyPr/>
          <a:lstStyle/>
          <a:p>
            <a:r>
              <a:rPr lang="en-AU" dirty="0"/>
              <a:t>Program Purpose​</a:t>
            </a:r>
          </a:p>
        </p:txBody>
      </p:sp>
      <p:sp>
        <p:nvSpPr>
          <p:cNvPr id="6" name="Footer Placeholder 5">
            <a:extLst>
              <a:ext uri="{FF2B5EF4-FFF2-40B4-BE49-F238E27FC236}">
                <a16:creationId xmlns:a16="http://schemas.microsoft.com/office/drawing/2014/main" id="{C343FFF4-135A-4B71-8B9C-9003FC7F559C}"/>
              </a:ext>
            </a:extLst>
          </p:cNvPr>
          <p:cNvSpPr>
            <a:spLocks noGrp="1"/>
          </p:cNvSpPr>
          <p:nvPr>
            <p:ph type="ftr" sz="quarter" idx="11"/>
          </p:nvPr>
        </p:nvSpPr>
        <p:spPr/>
        <p:txBody>
          <a:bodyPr/>
          <a:lstStyle/>
          <a:p>
            <a:r>
              <a:rPr lang="en-US" dirty="0"/>
              <a:t>Office of Sport</a:t>
            </a:r>
            <a:endParaRPr lang="en-AU" dirty="0"/>
          </a:p>
        </p:txBody>
      </p:sp>
      <p:sp>
        <p:nvSpPr>
          <p:cNvPr id="7" name="Slide Number Placeholder 6">
            <a:extLst>
              <a:ext uri="{FF2B5EF4-FFF2-40B4-BE49-F238E27FC236}">
                <a16:creationId xmlns:a16="http://schemas.microsoft.com/office/drawing/2014/main" id="{44F1B30A-8971-4BDB-8459-61096C179D35}"/>
              </a:ext>
            </a:extLst>
          </p:cNvPr>
          <p:cNvSpPr>
            <a:spLocks noGrp="1"/>
          </p:cNvSpPr>
          <p:nvPr>
            <p:ph type="sldNum" sz="quarter" idx="12"/>
          </p:nvPr>
        </p:nvSpPr>
        <p:spPr/>
        <p:txBody>
          <a:bodyPr/>
          <a:lstStyle/>
          <a:p>
            <a:fld id="{10A01DC5-1685-4615-8240-15192985C6A2}" type="slidenum">
              <a:rPr lang="en-AU" smtClean="0"/>
              <a:t>7</a:t>
            </a:fld>
            <a:endParaRPr lang="en-AU" dirty="0"/>
          </a:p>
        </p:txBody>
      </p:sp>
      <p:sp>
        <p:nvSpPr>
          <p:cNvPr id="12" name="TextBox 11">
            <a:extLst>
              <a:ext uri="{FF2B5EF4-FFF2-40B4-BE49-F238E27FC236}">
                <a16:creationId xmlns:a16="http://schemas.microsoft.com/office/drawing/2014/main" id="{A18CE876-A560-35F4-43D0-DE1950C97235}"/>
              </a:ext>
            </a:extLst>
          </p:cNvPr>
          <p:cNvSpPr txBox="1"/>
          <p:nvPr/>
        </p:nvSpPr>
        <p:spPr>
          <a:xfrm>
            <a:off x="332115" y="2330159"/>
            <a:ext cx="11357122" cy="3200876"/>
          </a:xfrm>
          <a:prstGeom prst="rect">
            <a:avLst/>
          </a:prstGeom>
          <a:noFill/>
        </p:spPr>
        <p:txBody>
          <a:bodyPr wrap="square">
            <a:spAutoFit/>
          </a:bodyPr>
          <a:lstStyle/>
          <a:p>
            <a:pPr>
              <a:spcBef>
                <a:spcPts val="600"/>
              </a:spcBef>
              <a:spcAft>
                <a:spcPts val="600"/>
              </a:spcAft>
            </a:pPr>
            <a:r>
              <a:rPr lang="en-AU" sz="1800" dirty="0">
                <a:latin typeface="Public Sans SemiBold" pitchFamily="2" charset="0"/>
              </a:rPr>
              <a:t>The purpose of the Sport Priority Needs Program is to prioritise funding to support LGAs whose sport and recreation facilities are considered most impacted. The Program supports applicants to:  </a:t>
            </a:r>
          </a:p>
          <a:p>
            <a:pPr>
              <a:spcBef>
                <a:spcPts val="600"/>
              </a:spcBef>
              <a:spcAft>
                <a:spcPts val="600"/>
              </a:spcAft>
            </a:pPr>
            <a:endParaRPr lang="en-AU" sz="1800" dirty="0"/>
          </a:p>
          <a:p>
            <a:pPr marL="342900" lvl="0" indent="-342900">
              <a:spcBef>
                <a:spcPts val="600"/>
              </a:spcBef>
              <a:spcAft>
                <a:spcPts val="600"/>
              </a:spcAft>
              <a:buSzPts val="1000"/>
              <a:buFont typeface="Arial" panose="020B0604020202020204" pitchFamily="34" charset="0"/>
              <a:buChar char="•"/>
            </a:pPr>
            <a:r>
              <a:rPr lang="en-AU" sz="1800" dirty="0"/>
              <a:t>Undertake detailed damage and technical assessments, feasibility studies, planning, detailed designs and options for investments to mitigate risks for impacted essential community sport facilities. </a:t>
            </a:r>
          </a:p>
          <a:p>
            <a:pPr marL="342900" lvl="0" indent="-342900">
              <a:spcBef>
                <a:spcPts val="600"/>
              </a:spcBef>
              <a:spcAft>
                <a:spcPts val="600"/>
              </a:spcAft>
              <a:buSzPts val="1000"/>
              <a:buFont typeface="Arial" panose="020B0604020202020204" pitchFamily="34" charset="0"/>
              <a:buChar char="•"/>
            </a:pPr>
            <a:r>
              <a:rPr lang="en-AU" sz="1800" dirty="0"/>
              <a:t>Repair, reconstruct and support future resilience in sport facilities to ensure safe and accessible facilities are immediately available for return to training and competition. </a:t>
            </a:r>
          </a:p>
          <a:p>
            <a:pPr marL="342900" lvl="0" indent="-342900">
              <a:spcBef>
                <a:spcPts val="600"/>
              </a:spcBef>
              <a:spcAft>
                <a:spcPts val="600"/>
              </a:spcAft>
              <a:buSzPts val="1000"/>
              <a:buFont typeface="Arial" panose="020B0604020202020204" pitchFamily="34" charset="0"/>
              <a:buChar char="•"/>
            </a:pPr>
            <a:r>
              <a:rPr lang="en-AU" sz="1800" dirty="0"/>
              <a:t>Promote and support environmental sustainability and climate resiliency measures in design, construction and operation.</a:t>
            </a:r>
          </a:p>
        </p:txBody>
      </p:sp>
    </p:spTree>
    <p:extLst>
      <p:ext uri="{BB962C8B-B14F-4D97-AF65-F5344CB8AC3E}">
        <p14:creationId xmlns:p14="http://schemas.microsoft.com/office/powerpoint/2010/main" val="3992060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005196-BDEC-CAEC-06E7-DA035BF30532}"/>
              </a:ext>
            </a:extLst>
          </p:cNvPr>
          <p:cNvSpPr/>
          <p:nvPr/>
        </p:nvSpPr>
        <p:spPr>
          <a:xfrm>
            <a:off x="360000" y="1706252"/>
            <a:ext cx="11472000" cy="4468305"/>
          </a:xfrm>
          <a:prstGeom prst="rect">
            <a:avLst/>
          </a:prstGeom>
          <a:solidFill>
            <a:schemeClr val="accent2"/>
          </a:solidFill>
          <a:ln>
            <a:solidFill>
              <a:srgbClr val="CBE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itle 7">
            <a:extLst>
              <a:ext uri="{FF2B5EF4-FFF2-40B4-BE49-F238E27FC236}">
                <a16:creationId xmlns:a16="http://schemas.microsoft.com/office/drawing/2014/main" id="{F858A714-345F-43EE-9EB0-A1F9432B6B87}"/>
              </a:ext>
            </a:extLst>
          </p:cNvPr>
          <p:cNvSpPr>
            <a:spLocks noGrp="1"/>
          </p:cNvSpPr>
          <p:nvPr>
            <p:ph type="title"/>
          </p:nvPr>
        </p:nvSpPr>
        <p:spPr/>
        <p:txBody>
          <a:bodyPr/>
          <a:lstStyle/>
          <a:p>
            <a:r>
              <a:rPr lang="en-AU" dirty="0"/>
              <a:t>Program Objectives​</a:t>
            </a:r>
          </a:p>
        </p:txBody>
      </p:sp>
      <p:sp>
        <p:nvSpPr>
          <p:cNvPr id="6" name="Footer Placeholder 5">
            <a:extLst>
              <a:ext uri="{FF2B5EF4-FFF2-40B4-BE49-F238E27FC236}">
                <a16:creationId xmlns:a16="http://schemas.microsoft.com/office/drawing/2014/main" id="{C343FFF4-135A-4B71-8B9C-9003FC7F559C}"/>
              </a:ext>
            </a:extLst>
          </p:cNvPr>
          <p:cNvSpPr>
            <a:spLocks noGrp="1"/>
          </p:cNvSpPr>
          <p:nvPr>
            <p:ph type="ftr" sz="quarter" idx="10"/>
          </p:nvPr>
        </p:nvSpPr>
        <p:spPr/>
        <p:txBody>
          <a:bodyPr/>
          <a:lstStyle/>
          <a:p>
            <a:r>
              <a:rPr lang="en-US" dirty="0"/>
              <a:t>Office of Sport</a:t>
            </a:r>
            <a:endParaRPr lang="en-AU" dirty="0"/>
          </a:p>
        </p:txBody>
      </p:sp>
      <p:sp>
        <p:nvSpPr>
          <p:cNvPr id="7" name="Slide Number Placeholder 6">
            <a:extLst>
              <a:ext uri="{FF2B5EF4-FFF2-40B4-BE49-F238E27FC236}">
                <a16:creationId xmlns:a16="http://schemas.microsoft.com/office/drawing/2014/main" id="{44F1B30A-8971-4BDB-8459-61096C179D35}"/>
              </a:ext>
            </a:extLst>
          </p:cNvPr>
          <p:cNvSpPr>
            <a:spLocks noGrp="1"/>
          </p:cNvSpPr>
          <p:nvPr>
            <p:ph type="sldNum" sz="quarter" idx="11"/>
          </p:nvPr>
        </p:nvSpPr>
        <p:spPr/>
        <p:txBody>
          <a:bodyPr/>
          <a:lstStyle/>
          <a:p>
            <a:fld id="{10A01DC5-1685-4615-8240-15192985C6A2}" type="slidenum">
              <a:rPr lang="en-AU" smtClean="0"/>
              <a:t>8</a:t>
            </a:fld>
            <a:endParaRPr lang="en-AU" dirty="0"/>
          </a:p>
        </p:txBody>
      </p:sp>
      <p:sp>
        <p:nvSpPr>
          <p:cNvPr id="10" name="Content Placeholder 9">
            <a:extLst>
              <a:ext uri="{FF2B5EF4-FFF2-40B4-BE49-F238E27FC236}">
                <a16:creationId xmlns:a16="http://schemas.microsoft.com/office/drawing/2014/main" id="{64286590-A3E8-530B-7C4C-65CD878752E8}"/>
              </a:ext>
            </a:extLst>
          </p:cNvPr>
          <p:cNvSpPr>
            <a:spLocks noGrp="1"/>
          </p:cNvSpPr>
          <p:nvPr>
            <p:ph idx="4294967295"/>
          </p:nvPr>
        </p:nvSpPr>
        <p:spPr>
          <a:xfrm>
            <a:off x="0" y="1800225"/>
            <a:ext cx="11447463" cy="4351338"/>
          </a:xfrm>
        </p:spPr>
        <p:txBody>
          <a:bodyPr vert="horz" lIns="0" tIns="0" rIns="0" bIns="0" rtlCol="0" anchor="t">
            <a:normAutofit/>
          </a:bodyPr>
          <a:lstStyle/>
          <a:p>
            <a:pPr>
              <a:lnSpc>
                <a:spcPct val="100000"/>
              </a:lnSpc>
              <a:spcBef>
                <a:spcPts val="600"/>
              </a:spcBef>
            </a:pPr>
            <a:r>
              <a:rPr lang="en-US" dirty="0">
                <a:ea typeface="+mj-lt"/>
                <a:cs typeface="+mj-lt"/>
              </a:rPr>
              <a:t> </a:t>
            </a:r>
            <a:endParaRPr lang="en-US" dirty="0"/>
          </a:p>
        </p:txBody>
      </p:sp>
      <p:sp>
        <p:nvSpPr>
          <p:cNvPr id="2" name="Text Placeholder 1">
            <a:extLst>
              <a:ext uri="{FF2B5EF4-FFF2-40B4-BE49-F238E27FC236}">
                <a16:creationId xmlns:a16="http://schemas.microsoft.com/office/drawing/2014/main" id="{7C03F38E-36E2-44FA-AA6E-70C0EAF08DCF}"/>
              </a:ext>
            </a:extLst>
          </p:cNvPr>
          <p:cNvSpPr>
            <a:spLocks noGrp="1"/>
          </p:cNvSpPr>
          <p:nvPr>
            <p:ph type="body" idx="4294967295"/>
          </p:nvPr>
        </p:nvSpPr>
        <p:spPr>
          <a:xfrm>
            <a:off x="360000" y="2353723"/>
            <a:ext cx="10972800" cy="2897007"/>
          </a:xfrm>
        </p:spPr>
        <p:txBody>
          <a:bodyPr/>
          <a:lstStyle/>
          <a:p>
            <a:pPr marL="342900" lvl="0" indent="-342900">
              <a:spcBef>
                <a:spcPts val="600"/>
              </a:spcBef>
              <a:spcAft>
                <a:spcPts val="600"/>
              </a:spcAft>
              <a:buSzPts val="1000"/>
              <a:buFont typeface="Arial" panose="020B0604020202020204" pitchFamily="34" charset="0"/>
              <a:buChar char="•"/>
            </a:pPr>
            <a:r>
              <a:rPr lang="en-AU" dirty="0">
                <a:latin typeface="+mn-lt"/>
              </a:rPr>
              <a:t>Be informed and co-designed with and by communities to reflect the needs of impacted communities and to reduce the burden on applicants</a:t>
            </a:r>
          </a:p>
          <a:p>
            <a:pPr marL="342900" lvl="0" indent="-342900">
              <a:spcBef>
                <a:spcPts val="600"/>
              </a:spcBef>
              <a:spcAft>
                <a:spcPts val="600"/>
              </a:spcAft>
              <a:buSzPts val="1000"/>
              <a:buFont typeface="Arial" panose="020B0604020202020204" pitchFamily="34" charset="0"/>
              <a:buChar char="•"/>
            </a:pPr>
            <a:r>
              <a:rPr lang="en-AU" dirty="0">
                <a:latin typeface="+mn-lt"/>
              </a:rPr>
              <a:t>Incorporate a range of support measures to allow flexibility for applicants and that reflects community-specific capability and capacity</a:t>
            </a:r>
          </a:p>
          <a:p>
            <a:pPr marL="342900" lvl="0" indent="-342900">
              <a:spcBef>
                <a:spcPts val="600"/>
              </a:spcBef>
              <a:spcAft>
                <a:spcPts val="600"/>
              </a:spcAft>
              <a:buSzPts val="1000"/>
              <a:buFont typeface="Arial" panose="020B0604020202020204" pitchFamily="34" charset="0"/>
              <a:buChar char="•"/>
            </a:pPr>
            <a:r>
              <a:rPr lang="en-AU" dirty="0">
                <a:latin typeface="+mn-lt"/>
              </a:rPr>
              <a:t>Be based on evidence of impact to essential community assets to provide targeted support </a:t>
            </a:r>
          </a:p>
          <a:p>
            <a:pPr marL="342900" lvl="0" indent="-342900">
              <a:spcBef>
                <a:spcPts val="600"/>
              </a:spcBef>
              <a:spcAft>
                <a:spcPts val="600"/>
              </a:spcAft>
              <a:buSzPts val="1000"/>
              <a:buFont typeface="Arial" panose="020B0604020202020204" pitchFamily="34" charset="0"/>
              <a:buChar char="•"/>
            </a:pPr>
            <a:r>
              <a:rPr lang="en-AU" dirty="0">
                <a:latin typeface="+mn-lt"/>
              </a:rPr>
              <a:t>Be designed and delivered with a focus on supporting asset repair, rebuild and/or projects that include a focus on supporting future resilience.</a:t>
            </a:r>
            <a:endParaRPr lang="en-AU" dirty="0"/>
          </a:p>
        </p:txBody>
      </p:sp>
    </p:spTree>
    <p:extLst>
      <p:ext uri="{BB962C8B-B14F-4D97-AF65-F5344CB8AC3E}">
        <p14:creationId xmlns:p14="http://schemas.microsoft.com/office/powerpoint/2010/main" val="1771390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4AF738D-67DA-A0D9-F4AA-581EC00D655F}"/>
              </a:ext>
            </a:extLst>
          </p:cNvPr>
          <p:cNvSpPr>
            <a:spLocks noGrp="1"/>
          </p:cNvSpPr>
          <p:nvPr>
            <p:ph type="title"/>
          </p:nvPr>
        </p:nvSpPr>
        <p:spPr>
          <a:xfrm>
            <a:off x="360000" y="360000"/>
            <a:ext cx="9720000" cy="1009652"/>
          </a:xfrm>
        </p:spPr>
        <p:txBody>
          <a:bodyPr anchor="t">
            <a:normAutofit/>
          </a:bodyPr>
          <a:lstStyle/>
          <a:p>
            <a:r>
              <a:rPr lang="en-AU" dirty="0"/>
              <a:t>Funding Availability</a:t>
            </a:r>
          </a:p>
        </p:txBody>
      </p:sp>
      <p:sp>
        <p:nvSpPr>
          <p:cNvPr id="15" name="Text Placeholder 14">
            <a:extLst>
              <a:ext uri="{FF2B5EF4-FFF2-40B4-BE49-F238E27FC236}">
                <a16:creationId xmlns:a16="http://schemas.microsoft.com/office/drawing/2014/main" id="{8A7AA110-31EB-26FD-A519-0F65AF411B5D}"/>
              </a:ext>
            </a:extLst>
          </p:cNvPr>
          <p:cNvSpPr>
            <a:spLocks noGrp="1"/>
          </p:cNvSpPr>
          <p:nvPr>
            <p:ph idx="1"/>
          </p:nvPr>
        </p:nvSpPr>
        <p:spPr>
          <a:xfrm>
            <a:off x="5220000" y="2340000"/>
            <a:ext cx="6612000" cy="3960000"/>
          </a:xfrm>
        </p:spPr>
        <p:txBody>
          <a:bodyPr numCol="1">
            <a:normAutofit lnSpcReduction="10000"/>
          </a:bodyPr>
          <a:lstStyle/>
          <a:p>
            <a:pPr>
              <a:spcBef>
                <a:spcPts val="600"/>
              </a:spcBef>
              <a:spcAft>
                <a:spcPts val="600"/>
              </a:spcAft>
            </a:pPr>
            <a:r>
              <a:rPr lang="en-AU" sz="1700" dirty="0">
                <a:latin typeface="+mn-lt"/>
              </a:rPr>
              <a:t>Based on a notional funding allocation of up to $1.5 million for each of the eight eligible councils. </a:t>
            </a:r>
          </a:p>
          <a:p>
            <a:pPr>
              <a:spcBef>
                <a:spcPts val="600"/>
              </a:spcBef>
              <a:spcAft>
                <a:spcPts val="600"/>
              </a:spcAft>
            </a:pPr>
            <a:r>
              <a:rPr lang="en-AU" sz="1700" dirty="0">
                <a:latin typeface="+mn-lt"/>
              </a:rPr>
              <a:t>The grant amount requested for a project must be a minimum of $15,000 and cannot exceed $500,000. </a:t>
            </a:r>
          </a:p>
          <a:p>
            <a:pPr>
              <a:spcBef>
                <a:spcPts val="600"/>
              </a:spcBef>
              <a:spcAft>
                <a:spcPts val="600"/>
              </a:spcAft>
            </a:pPr>
            <a:r>
              <a:rPr lang="en-AU" sz="1700" dirty="0">
                <a:latin typeface="+mn-lt"/>
              </a:rPr>
              <a:t>A financial co-contribution </a:t>
            </a:r>
            <a:r>
              <a:rPr lang="en-AU" sz="1700" u="sng" dirty="0">
                <a:latin typeface="+mn-lt"/>
              </a:rPr>
              <a:t>is not </a:t>
            </a:r>
            <a:r>
              <a:rPr lang="en-AU" sz="1700" dirty="0">
                <a:latin typeface="+mn-lt"/>
              </a:rPr>
              <a:t>a requirement of the Program</a:t>
            </a:r>
            <a:r>
              <a:rPr lang="en-US" sz="1700" dirty="0">
                <a:latin typeface="+mn-lt"/>
              </a:rPr>
              <a:t>. </a:t>
            </a:r>
          </a:p>
          <a:p>
            <a:pPr>
              <a:spcBef>
                <a:spcPts val="600"/>
              </a:spcBef>
              <a:spcAft>
                <a:spcPts val="600"/>
              </a:spcAft>
            </a:pPr>
            <a:r>
              <a:rPr lang="en-AU" sz="1700" dirty="0">
                <a:latin typeface="+mn-lt"/>
              </a:rPr>
              <a:t>In council’s application there is no cap on the number of projects that can be submitted.  Council is asked to rank projects in their order of priority. </a:t>
            </a:r>
          </a:p>
          <a:p>
            <a:pPr>
              <a:spcBef>
                <a:spcPts val="600"/>
              </a:spcBef>
              <a:spcAft>
                <a:spcPts val="600"/>
              </a:spcAft>
            </a:pPr>
            <a:r>
              <a:rPr lang="en-AU" sz="1700" dirty="0">
                <a:latin typeface="+mn-lt"/>
              </a:rPr>
              <a:t>If the notional allocation per LGA is not fully exhausted, then funding from these LGAs may be redistributed to any of the other eligible LGAs for projects that align to the Program objectives and purpose. </a:t>
            </a:r>
          </a:p>
          <a:p>
            <a:pPr>
              <a:spcBef>
                <a:spcPts val="600"/>
              </a:spcBef>
              <a:spcAft>
                <a:spcPts val="600"/>
              </a:spcAft>
            </a:pPr>
            <a:r>
              <a:rPr lang="en-AU" sz="1700" dirty="0">
                <a:latin typeface="+mn-lt"/>
              </a:rPr>
              <a:t>Redistribution is undertaken at the recommendation of the Office of Sport and with approval by the Minister for Sport. </a:t>
            </a:r>
          </a:p>
          <a:p>
            <a:endParaRPr lang="en-AU" sz="1700" dirty="0"/>
          </a:p>
        </p:txBody>
      </p:sp>
      <p:sp>
        <p:nvSpPr>
          <p:cNvPr id="24" name="Footer Placeholder 3">
            <a:extLst>
              <a:ext uri="{FF2B5EF4-FFF2-40B4-BE49-F238E27FC236}">
                <a16:creationId xmlns:a16="http://schemas.microsoft.com/office/drawing/2014/main" id="{2C45376A-940C-9811-F542-2E0425C26A70}"/>
              </a:ext>
            </a:extLst>
          </p:cNvPr>
          <p:cNvSpPr>
            <a:spLocks noGrp="1"/>
          </p:cNvSpPr>
          <p:nvPr>
            <p:ph type="ftr" sz="quarter" idx="11"/>
          </p:nvPr>
        </p:nvSpPr>
        <p:spPr>
          <a:xfrm>
            <a:off x="360000" y="6444000"/>
            <a:ext cx="6720000" cy="252000"/>
          </a:xfrm>
        </p:spPr>
        <p:txBody>
          <a:bodyPr/>
          <a:lstStyle/>
          <a:p>
            <a:pPr>
              <a:spcAft>
                <a:spcPts val="600"/>
              </a:spcAft>
            </a:pPr>
            <a:r>
              <a:rPr lang="en-US"/>
              <a:t>Office of Sport</a:t>
            </a:r>
            <a:endParaRPr lang="en-AU"/>
          </a:p>
        </p:txBody>
      </p:sp>
      <p:sp>
        <p:nvSpPr>
          <p:cNvPr id="2" name="Slide Number Placeholder 1">
            <a:extLst>
              <a:ext uri="{FF2B5EF4-FFF2-40B4-BE49-F238E27FC236}">
                <a16:creationId xmlns:a16="http://schemas.microsoft.com/office/drawing/2014/main" id="{AEA28B2E-7C18-4F24-AA93-467BDF6A5483}"/>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a:t>
            </a:fld>
            <a:endParaRPr lang="en-AU"/>
          </a:p>
        </p:txBody>
      </p:sp>
      <p:sp>
        <p:nvSpPr>
          <p:cNvPr id="17" name="Text Placeholder 16">
            <a:extLst>
              <a:ext uri="{FF2B5EF4-FFF2-40B4-BE49-F238E27FC236}">
                <a16:creationId xmlns:a16="http://schemas.microsoft.com/office/drawing/2014/main" id="{C42094DD-E018-DBC1-5CEF-7284ED8EE990}"/>
              </a:ext>
            </a:extLst>
          </p:cNvPr>
          <p:cNvSpPr>
            <a:spLocks noGrp="1"/>
          </p:cNvSpPr>
          <p:nvPr>
            <p:ph type="body" sz="quarter" idx="13"/>
          </p:nvPr>
        </p:nvSpPr>
        <p:spPr>
          <a:xfrm>
            <a:off x="359999" y="1016025"/>
            <a:ext cx="10603275" cy="860400"/>
          </a:xfrm>
        </p:spPr>
        <p:txBody>
          <a:bodyPr>
            <a:normAutofit/>
          </a:bodyPr>
          <a:lstStyle/>
          <a:p>
            <a:r>
              <a:rPr lang="en-AU" dirty="0"/>
              <a:t>The NSW Government is allocating $12 million to the Sports Priority Needs Program. </a:t>
            </a:r>
            <a:endParaRPr lang="en-US" dirty="0"/>
          </a:p>
          <a:p>
            <a:endParaRPr lang="en-AU" dirty="0"/>
          </a:p>
        </p:txBody>
      </p:sp>
      <p:pic>
        <p:nvPicPr>
          <p:cNvPr id="20" name="Content Placeholder 10" descr="A garden with a house in the background&#10;&#10;Description automatically generated with low confidence">
            <a:extLst>
              <a:ext uri="{FF2B5EF4-FFF2-40B4-BE49-F238E27FC236}">
                <a16:creationId xmlns:a16="http://schemas.microsoft.com/office/drawing/2014/main" id="{9798BEAB-5A75-6F42-C8E3-25C075E1253C}"/>
              </a:ext>
            </a:extLst>
          </p:cNvPr>
          <p:cNvPicPr>
            <a:picLocks noChangeAspect="1"/>
          </p:cNvPicPr>
          <p:nvPr/>
        </p:nvPicPr>
        <p:blipFill rotWithShape="1">
          <a:blip r:embed="rId2">
            <a:extLst>
              <a:ext uri="{28A0092B-C50C-407E-A947-70E740481C1C}">
                <a14:useLocalDpi xmlns:a14="http://schemas.microsoft.com/office/drawing/2010/main" val="0"/>
              </a:ext>
            </a:extLst>
          </a:blip>
          <a:srcRect l="896" r="2303" b="-3"/>
          <a:stretch/>
        </p:blipFill>
        <p:spPr>
          <a:xfrm>
            <a:off x="359999" y="2347735"/>
            <a:ext cx="4678502" cy="3624955"/>
          </a:xfrm>
          <a:prstGeom prst="rect">
            <a:avLst/>
          </a:prstGeom>
          <a:noFill/>
        </p:spPr>
      </p:pic>
    </p:spTree>
    <p:extLst>
      <p:ext uri="{BB962C8B-B14F-4D97-AF65-F5344CB8AC3E}">
        <p14:creationId xmlns:p14="http://schemas.microsoft.com/office/powerpoint/2010/main" val="3862732103"/>
      </p:ext>
    </p:extLst>
  </p:cSld>
  <p:clrMapOvr>
    <a:masterClrMapping/>
  </p:clrMapOvr>
</p:sld>
</file>

<file path=ppt/theme/theme1.xml><?xml version="1.0" encoding="utf-8"?>
<a:theme xmlns:a="http://schemas.openxmlformats.org/drawingml/2006/main" name="NSWG Corporate">
  <a:themeElements>
    <a:clrScheme name="NSWG Corporate">
      <a:dk1>
        <a:srgbClr val="22272B"/>
      </a:dk1>
      <a:lt1>
        <a:srgbClr val="FFFFFF"/>
      </a:lt1>
      <a:dk2>
        <a:srgbClr val="D7153A"/>
      </a:dk2>
      <a:lt2>
        <a:srgbClr val="002664"/>
      </a:lt2>
      <a:accent1>
        <a:srgbClr val="002664"/>
      </a:accent1>
      <a:accent2>
        <a:srgbClr val="CBEDFD"/>
      </a:accent2>
      <a:accent3>
        <a:srgbClr val="146CFD"/>
      </a:accent3>
      <a:accent4>
        <a:srgbClr val="8CE0FF"/>
      </a:accent4>
      <a:accent5>
        <a:srgbClr val="495054"/>
      </a:accent5>
      <a:accent6>
        <a:srgbClr val="FFB8C1"/>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Of_Sport_Powerpoint_Jan2022" id="{289A73B0-E3F1-8448-B8D0-502EF585B45E}" vid="{BEE54EBE-FDFD-B14A-8EBF-09E0BB7F86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5D34FD2E5E5E94C9CA9AAB20C2EAAC6" ma:contentTypeVersion="16" ma:contentTypeDescription="Create a new document." ma:contentTypeScope="" ma:versionID="634c693f7bdff0a12f8ce9dd0f2a366c">
  <xsd:schema xmlns:xsd="http://www.w3.org/2001/XMLSchema" xmlns:xs="http://www.w3.org/2001/XMLSchema" xmlns:p="http://schemas.microsoft.com/office/2006/metadata/properties" xmlns:ns2="5f7ef392-efbe-4a0a-a43a-68cecec4ae01" xmlns:ns3="7009f96c-3423-41d1-be82-75268edba3ee" targetNamespace="http://schemas.microsoft.com/office/2006/metadata/properties" ma:root="true" ma:fieldsID="0340605de35682611ca6ce0c9f91efd0" ns2:_="" ns3:_="">
    <xsd:import namespace="5f7ef392-efbe-4a0a-a43a-68cecec4ae01"/>
    <xsd:import namespace="7009f96c-3423-41d1-be82-75268edba3e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7ef392-efbe-4a0a-a43a-68cecec4a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5c7858-1779-4fce-bc43-9c88632d68a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009f96c-3423-41d1-be82-75268edba3e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69f9a56-149e-487d-8edc-c35b38fe74b9}" ma:internalName="TaxCatchAll" ma:showField="CatchAllData" ma:web="7009f96c-3423-41d1-be82-75268edba3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009f96c-3423-41d1-be82-75268edba3ee">
      <UserInfo>
        <DisplayName>Anne Jackson</DisplayName>
        <AccountId>232</AccountId>
        <AccountType/>
      </UserInfo>
      <UserInfo>
        <DisplayName>Cathy Gorman-Brown</DisplayName>
        <AccountId>116</AccountId>
        <AccountType/>
      </UserInfo>
      <UserInfo>
        <DisplayName>Melissa Backhouse</DisplayName>
        <AccountId>547</AccountId>
        <AccountType/>
      </UserInfo>
    </SharedWithUsers>
    <lcf76f155ced4ddcb4097134ff3c332f xmlns="5f7ef392-efbe-4a0a-a43a-68cecec4ae01">
      <Terms xmlns="http://schemas.microsoft.com/office/infopath/2007/PartnerControls"/>
    </lcf76f155ced4ddcb4097134ff3c332f>
    <TaxCatchAll xmlns="7009f96c-3423-41d1-be82-75268edba3ee" xsi:nil="true"/>
  </documentManagement>
</p:properties>
</file>

<file path=customXml/itemProps1.xml><?xml version="1.0" encoding="utf-8"?>
<ds:datastoreItem xmlns:ds="http://schemas.openxmlformats.org/officeDocument/2006/customXml" ds:itemID="{CBDAA7C5-CC30-4A44-AADE-F40E9C73C34C}">
  <ds:schemaRefs>
    <ds:schemaRef ds:uri="http://schemas.microsoft.com/sharepoint/v3/contenttype/forms"/>
  </ds:schemaRefs>
</ds:datastoreItem>
</file>

<file path=customXml/itemProps2.xml><?xml version="1.0" encoding="utf-8"?>
<ds:datastoreItem xmlns:ds="http://schemas.openxmlformats.org/officeDocument/2006/customXml" ds:itemID="{95546C5D-775E-4BBB-83C6-B030B1EB4903}">
  <ds:schemaRefs>
    <ds:schemaRef ds:uri="5f7ef392-efbe-4a0a-a43a-68cecec4ae01"/>
    <ds:schemaRef ds:uri="7009f96c-3423-41d1-be82-75268edba3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D4260FB-08AA-4FE2-A0EE-AEF021F5107C}">
  <ds:schemaRefs>
    <ds:schemaRef ds:uri="http://schemas.microsoft.com/office/infopath/2007/PartnerControls"/>
    <ds:schemaRef ds:uri="http://schemas.openxmlformats.org/package/2006/metadata/core-properties"/>
    <ds:schemaRef ds:uri="5f7ef392-efbe-4a0a-a43a-68cecec4ae01"/>
    <ds:schemaRef ds:uri="http://schemas.microsoft.com/office/2006/documentManagement/types"/>
    <ds:schemaRef ds:uri="http://purl.org/dc/terms/"/>
    <ds:schemaRef ds:uri="http://purl.org/dc/elements/1.1/"/>
    <ds:schemaRef ds:uri="http://www.w3.org/XML/1998/namespace"/>
    <ds:schemaRef ds:uri="7009f96c-3423-41d1-be82-75268edba3ee"/>
    <ds:schemaRef ds:uri="http://purl.org/dc/dcmityp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NSWG Corporate</Template>
  <TotalTime>3366</TotalTime>
  <Words>3638</Words>
  <Application>Microsoft Office PowerPoint</Application>
  <PresentationFormat>Widescreen</PresentationFormat>
  <Paragraphs>295</Paragraphs>
  <Slides>30</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Courier New</vt:lpstr>
      <vt:lpstr>Montserrat</vt:lpstr>
      <vt:lpstr>Public Sans</vt:lpstr>
      <vt:lpstr>Public Sans Light</vt:lpstr>
      <vt:lpstr>Public Sans SemiBold</vt:lpstr>
      <vt:lpstr>Times New Roman</vt:lpstr>
      <vt:lpstr>NSWG Corporate</vt:lpstr>
      <vt:lpstr>Sport Priority Needs Program</vt:lpstr>
      <vt:lpstr> Acknowledgement of Country </vt:lpstr>
      <vt:lpstr>Welcome</vt:lpstr>
      <vt:lpstr>Contents </vt:lpstr>
      <vt:lpstr>About the Sport Priority Needs Program</vt:lpstr>
      <vt:lpstr>Important Dates </vt:lpstr>
      <vt:lpstr>Program Purpose​</vt:lpstr>
      <vt:lpstr>Program Objectives​</vt:lpstr>
      <vt:lpstr>Funding Availability</vt:lpstr>
      <vt:lpstr>Funding Approval and Process</vt:lpstr>
      <vt:lpstr>Council Expenditure</vt:lpstr>
      <vt:lpstr>Eligible Applicants​</vt:lpstr>
      <vt:lpstr>Community Consultation​ </vt:lpstr>
      <vt:lpstr>Social Tiles for Community Consultation</vt:lpstr>
      <vt:lpstr>Eligible Grant Costs ​</vt:lpstr>
      <vt:lpstr>Eligible Projects ​</vt:lpstr>
      <vt:lpstr>Application Process </vt:lpstr>
      <vt:lpstr>Late Applications</vt:lpstr>
      <vt:lpstr>Assessment Process</vt:lpstr>
      <vt:lpstr>Eligibility Check</vt:lpstr>
      <vt:lpstr>Completeness Check​</vt:lpstr>
      <vt:lpstr>Supporting Documents</vt:lpstr>
      <vt:lpstr>PowerPoint Presentation</vt:lpstr>
      <vt:lpstr>Call:   13 13 02 Email:  infrastructuregrants@sport.nsw.gov.au Website: https://www.sport.nsw.gov.au/grants/sport-infrastructure-recovery-fund/sport-priority-needs-program</vt:lpstr>
      <vt:lpstr>Questions</vt:lpstr>
      <vt:lpstr>Questions</vt:lpstr>
      <vt:lpstr>Questions</vt:lpstr>
      <vt:lpstr>Questions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Nadia Briganti</dc:creator>
  <cp:lastModifiedBy>Tanya Carabez</cp:lastModifiedBy>
  <cp:revision>615</cp:revision>
  <dcterms:created xsi:type="dcterms:W3CDTF">2022-01-24T23:30:16Z</dcterms:created>
  <dcterms:modified xsi:type="dcterms:W3CDTF">2022-09-08T03:10:28Z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0x010100E5D34FD2E5E5E94C9CA9AAB20C2EAAC6</vt:lpwstr>
  </property>
  <property fmtid="{D5CDD505-2E9C-101B-9397-08002B2CF9AE}" pid="3" name="MediaServiceImageTags">
    <vt:lpwstr/>
  </property>
</Properties>
</file>