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4365" r:id="rId5"/>
    <p:sldId id="4361" r:id="rId6"/>
    <p:sldId id="4366" r:id="rId7"/>
    <p:sldId id="4367" r:id="rId8"/>
    <p:sldId id="4375" r:id="rId9"/>
    <p:sldId id="4345" r:id="rId10"/>
    <p:sldId id="4362" r:id="rId11"/>
    <p:sldId id="4369" r:id="rId12"/>
    <p:sldId id="4370" r:id="rId13"/>
    <p:sldId id="4358" r:id="rId14"/>
    <p:sldId id="4384" r:id="rId15"/>
    <p:sldId id="4382" r:id="rId16"/>
    <p:sldId id="4371" r:id="rId17"/>
    <p:sldId id="4385" r:id="rId18"/>
    <p:sldId id="4373" r:id="rId19"/>
    <p:sldId id="4374" r:id="rId20"/>
    <p:sldId id="438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72C7"/>
    <a:srgbClr val="0000FF"/>
    <a:srgbClr val="0B3F47"/>
    <a:srgbClr val="052B67"/>
    <a:srgbClr val="093E46"/>
    <a:srgbClr val="000099"/>
    <a:srgbClr val="D71338"/>
    <a:srgbClr val="B84864"/>
    <a:srgbClr val="DA0F30"/>
    <a:srgbClr val="599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780C2C6-C926-4255-A72C-F629B7DDDEB1}" v="166" dt="2024-03-05T04:05:49.1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69" autoAdjust="0"/>
    <p:restoredTop sz="67317" autoAdjust="0"/>
  </p:normalViewPr>
  <p:slideViewPr>
    <p:cSldViewPr snapToGrid="0">
      <p:cViewPr varScale="1">
        <p:scale>
          <a:sx n="75" d="100"/>
          <a:sy n="75" d="100"/>
        </p:scale>
        <p:origin x="1140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49AAA9-A26F-4537-B936-502685C6C186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D974D4-F26A-4A32-B7A9-20045FB07B3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37249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Some sample graphics included here (taken from the Child Safe Standards Media Kit: https://ocg.nsw.gov.au/child-safe-scheme/child-safe-standards-media-kit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974D4-F26A-4A32-B7A9-20045FB07B3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4616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(automatically) after initial click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591310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upon clicking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72508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This video is an important intro to the CSSA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471443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and associated images on this slide appear progressively upon clicking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27214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upon clicking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70710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DELETE this slide if you think it’s unnecessary for your audience (or right click on the slide and choose “hide” for your presentation)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507253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841249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DELETE this slide if you think it’s unnecessary for your audience (or right click on the slide and choose “hide” for your presentation)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59574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DELETE this slide if you think it’s unnecessary for your audience (or right click on the slide and choose “hide” for your presentation) … OR…edit some of the points to shorten the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upon clicking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974D4-F26A-4A32-B7A9-20045FB07B3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28315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DELETE this slide if you think it’s unnecessary for your audience (or right click on the slide and choose “hide” for your presentation)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r>
              <a:rPr lang="en-AU" dirty="0"/>
              <a:t>BACKGROUND  NOTES – Recent study/figures highlight that child abuse and neglect (maltreatment) is still prevalent in Australian society. </a:t>
            </a:r>
          </a:p>
          <a:p>
            <a:endParaRPr lang="en-AU" dirty="0"/>
          </a:p>
          <a:p>
            <a:r>
              <a:rPr lang="en-AU" dirty="0"/>
              <a:t>The age bracket (16 – 65+) points to the experience of maltreatment having an impact long after childhood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974D4-F26A-4A32-B7A9-20045FB07B3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1050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upon clicking</a:t>
            </a:r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A useful way to think of the 10 Standards is as an interconnected puzzle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The Standards don’t stand in isolation, they reinforce each other. Like a brick wall - if one Standard is missing - it undermines the other Standards. How each sport and/ or active recreation organisation best implement the Standards might look a little different. </a:t>
            </a:r>
            <a:br>
              <a:rPr lang="en-AU" dirty="0"/>
            </a:br>
            <a:br>
              <a:rPr lang="en-AU" dirty="0"/>
            </a:br>
            <a:r>
              <a:rPr lang="en-AU" dirty="0"/>
              <a:t>The Standards are outcomes focused, meaning the OCG doesn’t dictate </a:t>
            </a:r>
            <a:r>
              <a:rPr lang="en-AU" b="1" dirty="0"/>
              <a:t>how</a:t>
            </a:r>
            <a:r>
              <a:rPr lang="en-AU" dirty="0"/>
              <a:t> each club or organisation must meet the Standards, as long as they are endeavouring to do so.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07158C4-A119-4B78-9DE8-A50001BC31DC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5010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BACKGROUND  NOTES – If you don’t think this is the best video for your audience then perhaps choose a more appropriate one from the resources listed.</a:t>
            </a:r>
          </a:p>
          <a:p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ED974D4-F26A-4A32-B7A9-20045FB07B39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4933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(automatically) after first click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Presenter asks: </a:t>
            </a:r>
            <a:br>
              <a:rPr lang="en-AU" dirty="0"/>
            </a:br>
            <a:r>
              <a:rPr lang="en-AU" dirty="0"/>
              <a:t>“Who has witnessed any of these? …… or perhaps some of you may have experienced one or more when you were a child” (allow thinking time and wait for any response/s )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01275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DELETE this slide if you think it’s unnecessary for your audience (or right click on the slide and choose “hide” for your presentation)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upon clicking</a:t>
            </a:r>
          </a:p>
          <a:p>
            <a:endParaRPr lang="en-AU" dirty="0"/>
          </a:p>
          <a:p>
            <a:r>
              <a:rPr lang="en-AU" dirty="0"/>
              <a:t>BACKGROUND  NOTES - Review/research current available policies/processes in your organisation and perhaps highlight those already existing, or those missing</a:t>
            </a:r>
          </a:p>
          <a:p>
            <a:endParaRPr lang="en-AU" dirty="0"/>
          </a:p>
          <a:p>
            <a:r>
              <a:rPr lang="en-AU" dirty="0"/>
              <a:t>NOTE - At club level – it is likely that only a club-specific risk management plan will need to be developed. Refer to Child Safe Sport eLearning Module Three (Risk Management)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919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NOTE – bulleted text on this slide appears progressively upon clicking (and automatically for 3 RHS points) 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D974D4-F26A-4A32-B7A9-20045FB07B39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7853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B734B-5D90-2743-4832-A30A352E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FF315E8-7913-7C0A-E66B-E7F6C5D76D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7CB0C5-7853-184B-2983-CAF5A6832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9E1D1-7A64-C96D-364B-B1CE6D5EA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EC8257-AB75-792E-BDCA-918619D7B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52304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F4C7-60BB-032F-99A5-2FFF0654A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D3F873-35FB-F1FA-9D99-797A2B2C19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1B232B-0EBF-1774-12B9-0BBCF426D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BAFA9-8F81-2CCA-B8AD-2F2B9B7D1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643E1-A04D-92D3-68FD-6B800464E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34278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737236-84FC-71D1-CC0B-B28BCAF378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47C753-EDAE-5F6A-63DE-9A82921B75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58FB6E-F99C-6DA9-6501-9FBBE460A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732F3F-BC82-A3A1-28DD-D607EF750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7F7B7-9B5F-B6A1-E28E-A2CF3129B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037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67D20-AE08-E0D0-FC44-2E4A95DB2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7CAB66-BB2E-7BB8-5E97-61E14E3AD3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D2CCBF-7AB5-C420-8F1C-24EA32019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0FD7EB-2B01-E548-F14E-2687D8EF5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C9F43A-1D72-EFF8-38EA-3BF20FF1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792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31FA-8CE0-FCFD-7FC8-841D3E1B3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6FB55D-13B1-4854-72E4-A3EF1BAEE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71200F-D3D8-51EA-4916-C35AB1E39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739347-9B43-F4D4-3938-E0AFA11C0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07D104-7EE8-8386-A986-E9ECC6C59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8025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1D6F0-6D6E-D249-0341-7B02690E7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5B3C1-4CFB-568D-4B45-755C73E680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8B1412-17E2-7AB0-5E64-D80905321E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8611E6-FEC1-E32C-9349-65C07289C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533356-5FCC-B178-0AC2-9644998DB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4CE927-144B-A5E6-4E23-241D7E34B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2621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98D64A-1CCA-CBD8-DBA5-8408124AD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AF2AA-1514-E935-B5B6-56AF8458BA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D9F932-EE8A-5502-ECF9-B6FF9EC10A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1951DC-9FFB-D74B-AF89-63E534167E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C9BE4C-2B6F-937A-738D-28627C0CD6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0527A62-3726-A4EA-CF2F-469CB715A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CB20388-C20D-5566-7715-7DC45AF7F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5188120-BC31-90EF-CAFC-B027BDA11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1869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A1C21-2625-F60E-801E-4B3CC1B46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1A259ED-C573-4E8B-F813-5AF015D93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44028B-E5AB-8071-DDC5-950B97FE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DC70F-0595-B38A-2CFA-5836CF27C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23070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B15D26-6C01-566A-CDFD-BF85C83E0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41CCD-7265-5EA9-8FAD-3C12063F1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E4FBB2-8A20-84C0-AB72-87A3E7D43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57865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BFA77-6D66-5165-A68B-1F24C3AF2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23545C-9298-B1ED-1528-21CFD393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8C535B-E54A-BCBE-4593-3B8195E4E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7D20E3-1BC0-A57C-1B63-A6C855C5B9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BAB7EF-0220-EE37-3728-4343EC8ABB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3050C9-CFB5-BD4E-47D2-3A464F5449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3267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AD5800-2EA6-5700-DDE9-FD7FCB70E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1DCC87-5DB4-9DBC-72F9-0D376FEB51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7C4758-33C0-239E-A5FA-DD923ED72C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6B4386-7FB8-EC7B-245A-F7631D6F7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7E9FB7-A83A-B89E-D288-EA208931FD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8E4534-9790-1166-43D1-5B03F4878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90165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D9A9C-6ED3-D918-EDA1-726327C6DF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25F347-037D-1C70-F666-4340E65E9E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70E6AB-D8EB-4B34-B112-84C5F268D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A9A872-281B-4E44-83F0-8234C51A9779}" type="datetimeFigureOut">
              <a:rPr lang="en-AU" smtClean="0"/>
              <a:t>20/05/2024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8BB0D-8079-EA3B-0C5A-9A923091A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0FB591-4AA0-94E7-6E91-FFA682E5BC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D0482-3A72-4BA4-8DB3-07C2D974FA6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442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hyperlink" Target="https://cssa.ocg.nsw.gov.au/" TargetMode="External"/><Relationship Id="rId4" Type="http://schemas.openxmlformats.org/officeDocument/2006/relationships/image" Target="../media/image2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hp0p3eI4EhU?feature=oembed" TargetMode="External"/><Relationship Id="rId6" Type="http://schemas.openxmlformats.org/officeDocument/2006/relationships/hyperlink" Target="https://www.youtube.com/watch?v=hp0p3eI4EhU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hyperlink" Target="http://www.sport.nsw.gov.au/running-your-club/safe-and-fair-clubs/child-safe-sport" TargetMode="External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onfirmsubscription.com/h/j/7FA3DEA7C1D30470" TargetMode="External"/><Relationship Id="rId5" Type="http://schemas.openxmlformats.org/officeDocument/2006/relationships/hyperlink" Target="https://ocg.nsw.gov.au/training-and-resources/elearning" TargetMode="External"/><Relationship Id="rId4" Type="http://schemas.openxmlformats.org/officeDocument/2006/relationships/image" Target="../media/image2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jpe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1.wdp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2.sv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sport.nsw.gov.au/running-your-club/safe-and-fair-clubs/child-safe-sport/child-safe-sport-webinars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2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hyperlink" Target="https://www.acms.au/findings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.png"/><Relationship Id="rId5" Type="http://schemas.openxmlformats.org/officeDocument/2006/relationships/hyperlink" Target="https://ocg.nsw.gov.au/child-safe-scheme/implementing-child-safe-standards/who-child-safe-standards-apply" TargetMode="External"/><Relationship Id="rId4" Type="http://schemas.openxmlformats.org/officeDocument/2006/relationships/hyperlink" Target="https://ocg.nsw.gov.au/child-safe-scheme/why-we-have-child-safe-standard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hyperlink" Target="http://www.youtube.com/watch?v=NN-S1P7_62M" TargetMode="Externa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NN-S1P7_62M?feature=oembed" TargetMode="External"/><Relationship Id="rId6" Type="http://schemas.openxmlformats.org/officeDocument/2006/relationships/image" Target="../media/image19.jpe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legislation.nsw.gov.au/view/whole/html/inforce/current/act-2019-025#sec.8D" TargetMode="External"/><Relationship Id="rId4" Type="http://schemas.openxmlformats.org/officeDocument/2006/relationships/image" Target="../media/image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ocg.nsw.gov.au/training-and-resources/elearning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35283-51A8-269D-7A2C-98AF453A644F}"/>
              </a:ext>
            </a:extLst>
          </p:cNvPr>
          <p:cNvSpPr txBox="1">
            <a:spLocks/>
          </p:cNvSpPr>
          <p:nvPr/>
        </p:nvSpPr>
        <p:spPr>
          <a:xfrm>
            <a:off x="359999" y="307859"/>
            <a:ext cx="9720000" cy="914401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 pitchFamily="2" charset="77"/>
                <a:ea typeface="+mj-ea"/>
                <a:cs typeface="+mj-cs"/>
              </a:rPr>
              <a:t> </a:t>
            </a:r>
            <a:endParaRPr kumimoji="0" lang="en-AU" sz="4000" b="0" i="0" u="none" strike="noStrike" kern="1200" cap="none" spc="0" normalizeH="0" baseline="0" noProof="0" dirty="0">
              <a:ln>
                <a:noFill/>
              </a:ln>
              <a:solidFill>
                <a:srgbClr val="052B67"/>
              </a:solidFill>
              <a:effectLst/>
              <a:uLnTx/>
              <a:uFillTx/>
              <a:latin typeface="Public Sans" pitchFamily="2" charset="77"/>
              <a:ea typeface="+mj-ea"/>
              <a:cs typeface="+mj-cs"/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5580CA8-CEFC-3F1C-1D65-AB8DFE833EE2}"/>
              </a:ext>
            </a:extLst>
          </p:cNvPr>
          <p:cNvSpPr txBox="1">
            <a:spLocks/>
          </p:cNvSpPr>
          <p:nvPr/>
        </p:nvSpPr>
        <p:spPr>
          <a:xfrm>
            <a:off x="9058496" y="454576"/>
            <a:ext cx="1589833" cy="10096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2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highlight>
                  <a:srgbClr val="FFFF00"/>
                </a:highlight>
                <a:uLnTx/>
                <a:uFillTx/>
                <a:latin typeface="Public Sans" pitchFamily="2" charset="0"/>
                <a:ea typeface="+mn-ea"/>
                <a:cs typeface="+mn-cs"/>
              </a:rPr>
              <a:t>Please insert your logo here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EDBCE1-2DA1-AC14-3D42-3D8BBAB18D8F}"/>
              </a:ext>
            </a:extLst>
          </p:cNvPr>
          <p:cNvSpPr txBox="1"/>
          <p:nvPr/>
        </p:nvSpPr>
        <p:spPr>
          <a:xfrm>
            <a:off x="445723" y="674932"/>
            <a:ext cx="740081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40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highlight>
                <a:srgbClr val="FFFF00"/>
              </a:highlight>
              <a:uLnTx/>
              <a:uFillTx/>
              <a:latin typeface="Public Sans Light"/>
              <a:ea typeface="+mn-ea"/>
              <a:cs typeface="+mn-cs"/>
            </a:endParaRPr>
          </a:p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Implementing the </a:t>
            </a:r>
            <a:b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Child Safe Standards </a:t>
            </a:r>
            <a:br>
              <a:rPr kumimoji="0" lang="en-AU" sz="54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AU" sz="32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(at…sport/organisation name)</a:t>
            </a:r>
            <a:endParaRPr kumimoji="0" lang="en-AU" sz="5400" b="0" i="0" u="none" strike="noStrike" kern="1200" cap="none" spc="0" normalizeH="0" baseline="0" noProof="0" dirty="0">
              <a:ln>
                <a:noFill/>
              </a:ln>
              <a:solidFill>
                <a:srgbClr val="052B67"/>
              </a:solidFill>
              <a:effectLst/>
              <a:uLnTx/>
              <a:uFillTx/>
              <a:latin typeface="Public Sans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68D422-F069-5FE3-259E-700BE0FA2ED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94030" y="2107109"/>
            <a:ext cx="3211499" cy="4532866"/>
          </a:xfrm>
          <a:prstGeom prst="rect">
            <a:avLst/>
          </a:prstGeom>
          <a:ln>
            <a:solidFill>
              <a:srgbClr val="5997FD"/>
            </a:solidFill>
          </a:ln>
        </p:spPr>
      </p:pic>
      <p:pic>
        <p:nvPicPr>
          <p:cNvPr id="13" name="Picture 12" descr="A close up of a colorful cube&#10;&#10;Description automatically generated">
            <a:extLst>
              <a:ext uri="{FF2B5EF4-FFF2-40B4-BE49-F238E27FC236}">
                <a16:creationId xmlns:a16="http://schemas.microsoft.com/office/drawing/2014/main" id="{9290E989-BE97-284D-F63A-CD161D8805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211" y="5228927"/>
            <a:ext cx="4233143" cy="141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193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58F8A2-6E19-4D06-1BAF-DDBBE86F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10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AA4E9E1-523E-9DC3-B58D-34ED7ED05A62}"/>
              </a:ext>
            </a:extLst>
          </p:cNvPr>
          <p:cNvSpPr/>
          <p:nvPr/>
        </p:nvSpPr>
        <p:spPr>
          <a:xfrm>
            <a:off x="287843" y="1977296"/>
            <a:ext cx="11542440" cy="369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D1AC5E1-D422-3CA0-841A-DE1D27811284}"/>
              </a:ext>
            </a:extLst>
          </p:cNvPr>
          <p:cNvSpPr/>
          <p:nvPr/>
        </p:nvSpPr>
        <p:spPr>
          <a:xfrm>
            <a:off x="3928067" y="1198683"/>
            <a:ext cx="805383" cy="77861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BDFCBF6-72D9-F0AC-81ED-5639BAE0481F}"/>
              </a:ext>
            </a:extLst>
          </p:cNvPr>
          <p:cNvSpPr txBox="1">
            <a:spLocks/>
          </p:cNvSpPr>
          <p:nvPr/>
        </p:nvSpPr>
        <p:spPr>
          <a:xfrm>
            <a:off x="5498827" y="1881292"/>
            <a:ext cx="5879187" cy="4184811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Child safe culture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Links to the Standards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Identifying abuse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Grooming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Reporting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Online safety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Child safe participation &amp; empowerment</a:t>
            </a:r>
          </a:p>
          <a:p>
            <a:pPr marL="630238" indent="-441325">
              <a:lnSpc>
                <a:spcPct val="150000"/>
              </a:lnSpc>
            </a:pPr>
            <a:r>
              <a:rPr lang="en-US" altLang="en-US" sz="2900" dirty="0">
                <a:solidFill>
                  <a:srgbClr val="D71338"/>
                </a:solidFill>
              </a:rPr>
              <a:t>Child safe policies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80D0E8-25C7-DF77-D58A-CCD353D1CF12}"/>
              </a:ext>
            </a:extLst>
          </p:cNvPr>
          <p:cNvSpPr txBox="1"/>
          <p:nvPr/>
        </p:nvSpPr>
        <p:spPr>
          <a:xfrm>
            <a:off x="5498827" y="1127324"/>
            <a:ext cx="2915279" cy="578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609585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What’s included?</a:t>
            </a:r>
          </a:p>
        </p:txBody>
      </p:sp>
      <p:pic>
        <p:nvPicPr>
          <p:cNvPr id="12" name="Graphic 11" descr="Folder Search with solid fill">
            <a:extLst>
              <a:ext uri="{FF2B5EF4-FFF2-40B4-BE49-F238E27FC236}">
                <a16:creationId xmlns:a16="http://schemas.microsoft.com/office/drawing/2014/main" id="{5CE7C28B-50C0-E0C2-E16C-07827F4C7FB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60" y="1901238"/>
            <a:ext cx="502611" cy="502611"/>
          </a:xfrm>
          <a:prstGeom prst="rect">
            <a:avLst/>
          </a:prstGeom>
        </p:spPr>
      </p:pic>
      <p:pic>
        <p:nvPicPr>
          <p:cNvPr id="13" name="Graphic 12" descr="Folder Search with solid fill">
            <a:extLst>
              <a:ext uri="{FF2B5EF4-FFF2-40B4-BE49-F238E27FC236}">
                <a16:creationId xmlns:a16="http://schemas.microsoft.com/office/drawing/2014/main" id="{11D24D7D-EF6F-99E3-6062-9ACFDFCF62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59" y="2950166"/>
            <a:ext cx="502611" cy="502611"/>
          </a:xfrm>
          <a:prstGeom prst="rect">
            <a:avLst/>
          </a:prstGeom>
        </p:spPr>
      </p:pic>
      <p:pic>
        <p:nvPicPr>
          <p:cNvPr id="14" name="Graphic 13" descr="Folder Search with solid fill">
            <a:extLst>
              <a:ext uri="{FF2B5EF4-FFF2-40B4-BE49-F238E27FC236}">
                <a16:creationId xmlns:a16="http://schemas.microsoft.com/office/drawing/2014/main" id="{EECDB378-CE0A-53E4-64E6-903A407AD3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59" y="3995432"/>
            <a:ext cx="502611" cy="502611"/>
          </a:xfrm>
          <a:prstGeom prst="rect">
            <a:avLst/>
          </a:prstGeom>
        </p:spPr>
      </p:pic>
      <p:pic>
        <p:nvPicPr>
          <p:cNvPr id="15" name="Graphic 14" descr="Folder Search with solid fill">
            <a:extLst>
              <a:ext uri="{FF2B5EF4-FFF2-40B4-BE49-F238E27FC236}">
                <a16:creationId xmlns:a16="http://schemas.microsoft.com/office/drawing/2014/main" id="{DCF9A664-EFE3-E1F3-28EA-DE664EC3E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59" y="3454751"/>
            <a:ext cx="502611" cy="502611"/>
          </a:xfrm>
          <a:prstGeom prst="rect">
            <a:avLst/>
          </a:prstGeom>
        </p:spPr>
      </p:pic>
      <p:pic>
        <p:nvPicPr>
          <p:cNvPr id="16" name="Graphic 15" descr="Folder Search with solid fill">
            <a:extLst>
              <a:ext uri="{FF2B5EF4-FFF2-40B4-BE49-F238E27FC236}">
                <a16:creationId xmlns:a16="http://schemas.microsoft.com/office/drawing/2014/main" id="{A3DA6A51-B50C-7896-C980-3FF0CB4AF2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60" y="2417914"/>
            <a:ext cx="502611" cy="502611"/>
          </a:xfrm>
          <a:prstGeom prst="rect">
            <a:avLst/>
          </a:prstGeom>
        </p:spPr>
      </p:pic>
      <p:pic>
        <p:nvPicPr>
          <p:cNvPr id="17" name="Graphic 16" descr="Folder Search with solid fill">
            <a:extLst>
              <a:ext uri="{FF2B5EF4-FFF2-40B4-BE49-F238E27FC236}">
                <a16:creationId xmlns:a16="http://schemas.microsoft.com/office/drawing/2014/main" id="{673C502A-19E8-5721-E1D6-F251564B0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59" y="4518226"/>
            <a:ext cx="502611" cy="502611"/>
          </a:xfrm>
          <a:prstGeom prst="rect">
            <a:avLst/>
          </a:prstGeom>
        </p:spPr>
      </p:pic>
      <p:pic>
        <p:nvPicPr>
          <p:cNvPr id="18" name="Graphic 17" descr="Folder Search with solid fill">
            <a:extLst>
              <a:ext uri="{FF2B5EF4-FFF2-40B4-BE49-F238E27FC236}">
                <a16:creationId xmlns:a16="http://schemas.microsoft.com/office/drawing/2014/main" id="{988F03BF-BCE0-B209-F47B-C51A53396E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59" y="5563492"/>
            <a:ext cx="502611" cy="502611"/>
          </a:xfrm>
          <a:prstGeom prst="rect">
            <a:avLst/>
          </a:prstGeom>
        </p:spPr>
      </p:pic>
      <p:pic>
        <p:nvPicPr>
          <p:cNvPr id="19" name="Graphic 18" descr="Folder Search with solid fill">
            <a:extLst>
              <a:ext uri="{FF2B5EF4-FFF2-40B4-BE49-F238E27FC236}">
                <a16:creationId xmlns:a16="http://schemas.microsoft.com/office/drawing/2014/main" id="{6C163AAB-6E67-2071-6294-B9F15DF0A7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5510859" y="5046875"/>
            <a:ext cx="502611" cy="50261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F5AA0FA5-B8AA-6C55-626F-3BC478B8727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986" y="2034500"/>
            <a:ext cx="3525132" cy="3933164"/>
          </a:xfrm>
          <a:prstGeom prst="rect">
            <a:avLst/>
          </a:prstGeom>
          <a:ln>
            <a:solidFill>
              <a:srgbClr val="052B67"/>
            </a:solidFill>
          </a:ln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2122341-3B43-322A-32F2-4451360A436F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altLang="en-US" sz="4000" dirty="0">
                <a:solidFill>
                  <a:srgbClr val="052B67"/>
                </a:solidFill>
                <a:latin typeface="+mj-lt"/>
              </a:rPr>
              <a:t>Module One: Child Safe Sport</a:t>
            </a:r>
            <a:endParaRPr lang="en-AU" sz="4000" dirty="0">
              <a:solidFill>
                <a:srgbClr val="052B67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5B927BA-1F63-5C9D-7642-932AF863E320}"/>
              </a:ext>
            </a:extLst>
          </p:cNvPr>
          <p:cNvSpPr txBox="1"/>
          <p:nvPr/>
        </p:nvSpPr>
        <p:spPr>
          <a:xfrm>
            <a:off x="197075" y="1268039"/>
            <a:ext cx="4758715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>
              <a:lnSpc>
                <a:spcPct val="90000"/>
              </a:lnSpc>
              <a:spcAft>
                <a:spcPts val="1200"/>
              </a:spcAft>
              <a:defRPr/>
            </a:pPr>
            <a:r>
              <a:rPr lang="en-AU" sz="2400" dirty="0">
                <a:solidFill>
                  <a:srgbClr val="0000FF"/>
                </a:solidFill>
                <a:latin typeface="Public Sans Light"/>
              </a:rPr>
              <a:t>Suitable for </a:t>
            </a:r>
            <a:r>
              <a:rPr lang="en-AU" sz="2400" b="1" dirty="0">
                <a:solidFill>
                  <a:srgbClr val="0000FF"/>
                </a:solidFill>
                <a:latin typeface="Public Sans Light"/>
              </a:rPr>
              <a:t>everyone</a:t>
            </a:r>
            <a:r>
              <a:rPr lang="en-AU" sz="2400" dirty="0">
                <a:solidFill>
                  <a:srgbClr val="0000FF"/>
                </a:solidFill>
                <a:latin typeface="Public Sans Light"/>
              </a:rPr>
              <a:t> connected to sport &amp; active recreation</a:t>
            </a:r>
          </a:p>
        </p:txBody>
      </p:sp>
    </p:spTree>
    <p:extLst>
      <p:ext uri="{BB962C8B-B14F-4D97-AF65-F5344CB8AC3E}">
        <p14:creationId xmlns:p14="http://schemas.microsoft.com/office/powerpoint/2010/main" val="848323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35283-51A8-269D-7A2C-98AF453A644F}"/>
              </a:ext>
            </a:extLst>
          </p:cNvPr>
          <p:cNvSpPr txBox="1">
            <a:spLocks/>
          </p:cNvSpPr>
          <p:nvPr/>
        </p:nvSpPr>
        <p:spPr>
          <a:xfrm>
            <a:off x="359999" y="610424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+mj-lt"/>
              </a:rPr>
              <a:t> </a:t>
            </a:r>
            <a:r>
              <a:rPr lang="en-AU" sz="4000" dirty="0">
                <a:solidFill>
                  <a:srgbClr val="052B67"/>
                </a:solidFill>
                <a:latin typeface="+mj-lt"/>
              </a:rPr>
              <a:t>Online Child Safe Self-Assessment Tool</a:t>
            </a:r>
          </a:p>
          <a:p>
            <a:endParaRPr lang="en-AU" dirty="0">
              <a:solidFill>
                <a:srgbClr val="052B67"/>
              </a:solidFill>
              <a:latin typeface="+mj-lt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795658D-71E1-6C0F-C03D-875BC4C747F9}"/>
              </a:ext>
            </a:extLst>
          </p:cNvPr>
          <p:cNvSpPr txBox="1">
            <a:spLocks/>
          </p:cNvSpPr>
          <p:nvPr/>
        </p:nvSpPr>
        <p:spPr>
          <a:xfrm>
            <a:off x="462242" y="1744415"/>
            <a:ext cx="5557006" cy="4977611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52B67"/>
                </a:solidFill>
              </a:rPr>
              <a:t>User-friendly, engaging and interactive, and helps child-related </a:t>
            </a:r>
            <a:r>
              <a:rPr lang="en-US" sz="2400" dirty="0" err="1">
                <a:solidFill>
                  <a:srgbClr val="052B67"/>
                </a:solidFill>
              </a:rPr>
              <a:t>organisations</a:t>
            </a:r>
            <a:r>
              <a:rPr lang="en-US" sz="2400" dirty="0">
                <a:solidFill>
                  <a:srgbClr val="052B67"/>
                </a:solidFill>
              </a:rPr>
              <a:t> to be safer for children.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AU" sz="2400" dirty="0">
                <a:solidFill>
                  <a:srgbClr val="052B67"/>
                </a:solidFill>
              </a:rPr>
              <a:t>Simple survey (30 mins) – can be paused, saved and restarted.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2400"/>
              </a:spcAft>
            </a:pPr>
            <a:r>
              <a:rPr lang="en-US" sz="2400" dirty="0">
                <a:solidFill>
                  <a:srgbClr val="052B67"/>
                </a:solidFill>
              </a:rPr>
              <a:t>Helps </a:t>
            </a:r>
            <a:r>
              <a:rPr lang="en-US" sz="2400" dirty="0" err="1">
                <a:solidFill>
                  <a:srgbClr val="052B67"/>
                </a:solidFill>
              </a:rPr>
              <a:t>organisations</a:t>
            </a:r>
            <a:r>
              <a:rPr lang="en-US" sz="2400" dirty="0">
                <a:solidFill>
                  <a:srgbClr val="052B67"/>
                </a:solidFill>
              </a:rPr>
              <a:t> meet their legal obligations under the Child Safe Scheme.</a:t>
            </a:r>
            <a:endParaRPr lang="en-AU" sz="2400" dirty="0">
              <a:solidFill>
                <a:srgbClr val="052B67"/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32BBE8-6039-7367-E68D-2A0C0E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11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66520E-D075-DE4D-D012-35CA5FE0740F}"/>
              </a:ext>
            </a:extLst>
          </p:cNvPr>
          <p:cNvSpPr txBox="1"/>
          <p:nvPr/>
        </p:nvSpPr>
        <p:spPr>
          <a:xfrm>
            <a:off x="9683953" y="6178966"/>
            <a:ext cx="245261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https://cssa.ocg.nsw.gov.au</a:t>
            </a:r>
            <a:r>
              <a:rPr lang="en-AU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pic>
        <p:nvPicPr>
          <p:cNvPr id="13" name="Picture 12">
            <a:hlinkClick r:id="rId5"/>
            <a:extLst>
              <a:ext uri="{FF2B5EF4-FFF2-40B4-BE49-F238E27FC236}">
                <a16:creationId xmlns:a16="http://schemas.microsoft.com/office/drawing/2014/main" id="{00DA1FB7-D0A2-3BE5-93DC-76C0BD87D7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653" y="1620076"/>
            <a:ext cx="3399406" cy="4762982"/>
          </a:xfrm>
          <a:prstGeom prst="rect">
            <a:avLst/>
          </a:prstGeom>
          <a:ln>
            <a:solidFill>
              <a:srgbClr val="0B3F47"/>
            </a:solidFill>
          </a:ln>
        </p:spPr>
      </p:pic>
    </p:spTree>
    <p:extLst>
      <p:ext uri="{BB962C8B-B14F-4D97-AF65-F5344CB8AC3E}">
        <p14:creationId xmlns:p14="http://schemas.microsoft.com/office/powerpoint/2010/main" val="199484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955E42-31B9-8F16-FA3A-16E7086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12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666D84-AD92-691A-2F64-B5F0A4865D35}"/>
              </a:ext>
            </a:extLst>
          </p:cNvPr>
          <p:cNvSpPr txBox="1"/>
          <p:nvPr/>
        </p:nvSpPr>
        <p:spPr>
          <a:xfrm>
            <a:off x="7204913" y="6528604"/>
            <a:ext cx="435781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200" dirty="0">
                <a:solidFill>
                  <a:srgbClr val="1E72C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www.youtube.com/watch?v=hp0p3eI4EhU</a:t>
            </a:r>
            <a:r>
              <a:rPr lang="en-AU" sz="1200" dirty="0">
                <a:solidFill>
                  <a:srgbClr val="1E72C7"/>
                </a:solidFill>
              </a:rPr>
              <a:t> </a:t>
            </a:r>
            <a:r>
              <a:rPr lang="en-AU" sz="1200" dirty="0">
                <a:solidFill>
                  <a:srgbClr val="052B67"/>
                </a:solidFill>
              </a:rPr>
              <a:t>(3m:48s)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1A3179-7D44-0DDE-FCD4-A5B845AF2319}"/>
              </a:ext>
            </a:extLst>
          </p:cNvPr>
          <p:cNvSpPr txBox="1"/>
          <p:nvPr/>
        </p:nvSpPr>
        <p:spPr>
          <a:xfrm>
            <a:off x="681267" y="157918"/>
            <a:ext cx="98679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r>
              <a:rPr lang="en-US" sz="2000" i="0" u="none" strike="noStrike" dirty="0">
                <a:solidFill>
                  <a:srgbClr val="052B67"/>
                </a:solidFill>
                <a:effectLst/>
                <a:latin typeface="+mj-lt"/>
              </a:rPr>
              <a:t>Child Safe Self-Assessment – </a:t>
            </a:r>
            <a:r>
              <a:rPr lang="en-US" sz="2000" dirty="0">
                <a:solidFill>
                  <a:srgbClr val="052B67"/>
                </a:solidFill>
                <a:latin typeface="+mj-lt"/>
              </a:rPr>
              <a:t>i</a:t>
            </a:r>
            <a:r>
              <a:rPr lang="en-US" sz="2000" i="0" u="none" strike="noStrike" dirty="0">
                <a:solidFill>
                  <a:srgbClr val="052B67"/>
                </a:solidFill>
                <a:effectLst/>
                <a:latin typeface="+mj-lt"/>
              </a:rPr>
              <a:t>ntroductory video</a:t>
            </a:r>
          </a:p>
        </p:txBody>
      </p:sp>
      <p:pic>
        <p:nvPicPr>
          <p:cNvPr id="6" name="Online Media 1" title="Child Safe Self-Assessment - Instruction video">
            <a:hlinkClick r:id="" action="ppaction://media"/>
            <a:extLst>
              <a:ext uri="{FF2B5EF4-FFF2-40B4-BE49-F238E27FC236}">
                <a16:creationId xmlns:a16="http://schemas.microsoft.com/office/drawing/2014/main" id="{C7996577-9AFB-83B2-0C7F-EE3981DBDAD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787876" y="749075"/>
            <a:ext cx="9860453" cy="5571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93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35283-51A8-269D-7A2C-98AF453A644F}"/>
              </a:ext>
            </a:extLst>
          </p:cNvPr>
          <p:cNvSpPr txBox="1">
            <a:spLocks/>
          </p:cNvSpPr>
          <p:nvPr/>
        </p:nvSpPr>
        <p:spPr>
          <a:xfrm>
            <a:off x="359999" y="610424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+mj-lt"/>
              </a:rPr>
              <a:t> </a:t>
            </a:r>
            <a:r>
              <a:rPr lang="en-AU" sz="4000" dirty="0">
                <a:solidFill>
                  <a:srgbClr val="052B67"/>
                </a:solidFill>
                <a:latin typeface="+mj-lt"/>
              </a:rPr>
              <a:t>The Child Safe Self-Assessment</a:t>
            </a:r>
          </a:p>
          <a:p>
            <a:endParaRPr lang="en-AU" dirty="0">
              <a:solidFill>
                <a:srgbClr val="052B67"/>
              </a:solidFill>
              <a:latin typeface="+mj-lt"/>
            </a:endParaRPr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A795658D-71E1-6C0F-C03D-875BC4C747F9}"/>
              </a:ext>
            </a:extLst>
          </p:cNvPr>
          <p:cNvSpPr txBox="1">
            <a:spLocks/>
          </p:cNvSpPr>
          <p:nvPr/>
        </p:nvSpPr>
        <p:spPr>
          <a:xfrm>
            <a:off x="450255" y="1515788"/>
            <a:ext cx="7559425" cy="1467278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400" dirty="0">
                <a:solidFill>
                  <a:srgbClr val="052B67"/>
                </a:solidFill>
              </a:rPr>
              <a:t>Each CSSA produces a </a:t>
            </a:r>
            <a:r>
              <a:rPr lang="en-AU" sz="2400" b="1" dirty="0">
                <a:solidFill>
                  <a:srgbClr val="052B67"/>
                </a:solidFill>
              </a:rPr>
              <a:t>tailored Assessment </a:t>
            </a:r>
            <a:r>
              <a:rPr lang="en-AU" sz="2400" dirty="0">
                <a:solidFill>
                  <a:srgbClr val="052B67"/>
                </a:solidFill>
              </a:rPr>
              <a:t>and a practical </a:t>
            </a:r>
            <a:r>
              <a:rPr lang="en-AU" sz="2400" b="1" dirty="0">
                <a:solidFill>
                  <a:srgbClr val="052B67"/>
                </a:solidFill>
              </a:rPr>
              <a:t>Action Report </a:t>
            </a:r>
            <a:r>
              <a:rPr lang="en-AU" sz="2400" dirty="0">
                <a:solidFill>
                  <a:srgbClr val="052B67"/>
                </a:solidFill>
              </a:rPr>
              <a:t>to help continue the Child Safe journey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E32BBE8-6039-7367-E68D-2A0C0EC9E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13</a:t>
            </a:fld>
            <a:endParaRPr lang="en-AU" dirty="0">
              <a:latin typeface="Public Sans Light" pitchFamily="2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890590-98BB-F8E9-F13E-76ED8C994D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2884" b="6861"/>
          <a:stretch/>
        </p:blipFill>
        <p:spPr>
          <a:xfrm>
            <a:off x="3972148" y="2820593"/>
            <a:ext cx="2709620" cy="3440058"/>
          </a:xfrm>
          <a:prstGeom prst="rect">
            <a:avLst/>
          </a:prstGeom>
          <a:ln>
            <a:solidFill>
              <a:srgbClr val="000099"/>
            </a:solidFill>
          </a:ln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7D363BC-2318-909D-B583-9EB35AD04DFA}"/>
              </a:ext>
            </a:extLst>
          </p:cNvPr>
          <p:cNvGrpSpPr/>
          <p:nvPr/>
        </p:nvGrpSpPr>
        <p:grpSpPr>
          <a:xfrm>
            <a:off x="7172310" y="2906341"/>
            <a:ext cx="4635690" cy="3499508"/>
            <a:chOff x="7172310" y="2906341"/>
            <a:chExt cx="4635690" cy="3499508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92300DA8-041E-168B-C46D-E7F29BD998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803" r="7435"/>
            <a:stretch/>
          </p:blipFill>
          <p:spPr>
            <a:xfrm>
              <a:off x="7172310" y="2906341"/>
              <a:ext cx="4635690" cy="3499508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2892F6A-4DCB-8EE7-63CB-52E37850671F}"/>
                </a:ext>
              </a:extLst>
            </p:cNvPr>
            <p:cNvSpPr txBox="1"/>
            <p:nvPr/>
          </p:nvSpPr>
          <p:spPr>
            <a:xfrm rot="19455618">
              <a:off x="7482102" y="4186626"/>
              <a:ext cx="390657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6000" b="1" dirty="0">
                  <a:solidFill>
                    <a:srgbClr val="00B050">
                      <a:alpha val="10000"/>
                    </a:srgbClr>
                  </a:solidFill>
                  <a:latin typeface="+mj-lt"/>
                </a:rPr>
                <a:t>EXAMPLE</a:t>
              </a:r>
            </a:p>
          </p:txBody>
        </p:sp>
      </p:grpSp>
      <p:sp>
        <p:nvSpPr>
          <p:cNvPr id="14" name="Content Placeholder 4">
            <a:extLst>
              <a:ext uri="{FF2B5EF4-FFF2-40B4-BE49-F238E27FC236}">
                <a16:creationId xmlns:a16="http://schemas.microsoft.com/office/drawing/2014/main" id="{08DEC3AA-BF95-AEC1-0364-F4FAFFA60186}"/>
              </a:ext>
            </a:extLst>
          </p:cNvPr>
          <p:cNvSpPr txBox="1">
            <a:spLocks/>
          </p:cNvSpPr>
          <p:nvPr/>
        </p:nvSpPr>
        <p:spPr>
          <a:xfrm>
            <a:off x="450257" y="3416122"/>
            <a:ext cx="3373417" cy="211947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AU" sz="2400" dirty="0">
                <a:solidFill>
                  <a:srgbClr val="052B67"/>
                </a:solidFill>
              </a:rPr>
              <a:t>Helps organisations to track their ongoing progress (progressive assessment)</a:t>
            </a:r>
          </a:p>
        </p:txBody>
      </p:sp>
    </p:spTree>
    <p:extLst>
      <p:ext uri="{BB962C8B-B14F-4D97-AF65-F5344CB8AC3E}">
        <p14:creationId xmlns:p14="http://schemas.microsoft.com/office/powerpoint/2010/main" val="54781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35283-51A8-269D-7A2C-98AF453A644F}"/>
              </a:ext>
            </a:extLst>
          </p:cNvPr>
          <p:cNvSpPr txBox="1">
            <a:spLocks/>
          </p:cNvSpPr>
          <p:nvPr/>
        </p:nvSpPr>
        <p:spPr>
          <a:xfrm>
            <a:off x="641440" y="712177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 lnSpcReduction="10000"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Public Sans" pitchFamily="2" charset="77"/>
              </a:rPr>
              <a:t> </a:t>
            </a:r>
            <a:r>
              <a:rPr lang="en-AU" sz="4000" dirty="0">
                <a:solidFill>
                  <a:srgbClr val="052B67"/>
                </a:solidFill>
                <a:latin typeface="+mj-lt"/>
              </a:rPr>
              <a:t>Support available…</a:t>
            </a:r>
            <a:br>
              <a:rPr lang="en-AU" sz="4000" dirty="0"/>
            </a:br>
            <a:endParaRPr lang="en-AU" sz="4000" dirty="0"/>
          </a:p>
          <a:p>
            <a:endParaRPr lang="en-AU" dirty="0">
              <a:solidFill>
                <a:srgbClr val="052B67"/>
              </a:solidFill>
              <a:latin typeface="Public Sans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C1EB10-4D76-D4A6-749B-5465CFAAEF99}"/>
              </a:ext>
            </a:extLst>
          </p:cNvPr>
          <p:cNvGrpSpPr/>
          <p:nvPr/>
        </p:nvGrpSpPr>
        <p:grpSpPr>
          <a:xfrm>
            <a:off x="1197316" y="1642064"/>
            <a:ext cx="3931347" cy="4471964"/>
            <a:chOff x="7848439" y="1464199"/>
            <a:chExt cx="3931347" cy="44719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5B91666E-9C84-FFA1-989E-016ACE666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65497" y="1965840"/>
              <a:ext cx="3497232" cy="3511348"/>
            </a:xfrm>
            <a:prstGeom prst="rect">
              <a:avLst/>
            </a:prstGeom>
            <a:ln>
              <a:solidFill>
                <a:srgbClr val="146CFD"/>
              </a:solidFill>
            </a:ln>
          </p:spPr>
        </p:pic>
        <p:sp>
          <p:nvSpPr>
            <p:cNvPr id="17" name="Title 1">
              <a:extLst>
                <a:ext uri="{FF2B5EF4-FFF2-40B4-BE49-F238E27FC236}">
                  <a16:creationId xmlns:a16="http://schemas.microsoft.com/office/drawing/2014/main" id="{40FD9AD6-4CE9-5F08-8BF5-1AD08599AF6C}"/>
                </a:ext>
              </a:extLst>
            </p:cNvPr>
            <p:cNvSpPr txBox="1">
              <a:spLocks/>
            </p:cNvSpPr>
            <p:nvPr/>
          </p:nvSpPr>
          <p:spPr>
            <a:xfrm>
              <a:off x="7848439" y="5589726"/>
              <a:ext cx="3931347" cy="346437"/>
            </a:xfrm>
            <a:prstGeom prst="rect">
              <a:avLst/>
            </a:prstGeom>
          </p:spPr>
          <p:txBody>
            <a:bodyPr vert="horz" lIns="0" tIns="0" rIns="0" bIns="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bg2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800" dirty="0">
                  <a:solidFill>
                    <a:srgbClr val="146CFD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www.sport.nsw.gov.au/running-your-club/safe-and-fair-clubs/child-safe-sport</a:t>
              </a:r>
              <a:r>
                <a:rPr lang="en-AU" sz="800" dirty="0">
                  <a:solidFill>
                    <a:srgbClr val="146CFD"/>
                  </a:solidFill>
                </a:rPr>
                <a:t>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53941CA-0BB9-8A04-DF4A-92CCBDB7F4DE}"/>
                </a:ext>
              </a:extLst>
            </p:cNvPr>
            <p:cNvSpPr txBox="1"/>
            <p:nvPr/>
          </p:nvSpPr>
          <p:spPr>
            <a:xfrm>
              <a:off x="8065497" y="1464199"/>
              <a:ext cx="3497233" cy="42825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AU" sz="2000" dirty="0">
                  <a:solidFill>
                    <a:srgbClr val="052B67"/>
                  </a:solidFill>
                  <a:latin typeface="+mj-lt"/>
                </a:rPr>
                <a:t>Office of Sport</a:t>
              </a:r>
              <a:endParaRPr lang="en-AU" sz="2000" dirty="0"/>
            </a:p>
          </p:txBody>
        </p:sp>
      </p:grp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id="{0B66EC94-2DAA-EF33-4015-FB7905D9E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14</a:t>
            </a:fld>
            <a:endParaRPr lang="en-AU" dirty="0">
              <a:latin typeface="Public Sans Light" pitchFamily="2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B7EA51A-4915-B096-352E-82DD2486E8FA}"/>
              </a:ext>
            </a:extLst>
          </p:cNvPr>
          <p:cNvGrpSpPr/>
          <p:nvPr/>
        </p:nvGrpSpPr>
        <p:grpSpPr>
          <a:xfrm>
            <a:off x="6153491" y="1585762"/>
            <a:ext cx="4351394" cy="4755976"/>
            <a:chOff x="354551" y="1572655"/>
            <a:chExt cx="4351394" cy="475597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FBDD657A-0857-3A5A-AAB4-EE49A6B73DED}"/>
                </a:ext>
              </a:extLst>
            </p:cNvPr>
            <p:cNvGrpSpPr/>
            <p:nvPr/>
          </p:nvGrpSpPr>
          <p:grpSpPr>
            <a:xfrm>
              <a:off x="812617" y="2016025"/>
              <a:ext cx="3246916" cy="3955031"/>
              <a:chOff x="4508779" y="238041"/>
              <a:chExt cx="5287228" cy="6440312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E57CE98D-3B11-BF0C-295C-A9309914966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555" t="40419" b="8960"/>
              <a:stretch/>
            </p:blipFill>
            <p:spPr>
              <a:xfrm>
                <a:off x="4508779" y="238041"/>
                <a:ext cx="5281295" cy="1102103"/>
              </a:xfrm>
              <a:prstGeom prst="rect">
                <a:avLst/>
              </a:prstGeom>
              <a:ln>
                <a:solidFill>
                  <a:srgbClr val="002664"/>
                </a:solidFill>
              </a:ln>
            </p:spPr>
          </p:pic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B0F9B8BB-45FE-B8C7-2D7A-2FFD131770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14712" y="1350183"/>
                <a:ext cx="5281295" cy="5328170"/>
              </a:xfrm>
              <a:prstGeom prst="rect">
                <a:avLst/>
              </a:prstGeom>
              <a:ln>
                <a:solidFill>
                  <a:srgbClr val="002664"/>
                </a:solidFill>
              </a:ln>
            </p:spPr>
          </p:pic>
        </p:grpSp>
        <p:sp>
          <p:nvSpPr>
            <p:cNvPr id="18" name="Title 1">
              <a:extLst>
                <a:ext uri="{FF2B5EF4-FFF2-40B4-BE49-F238E27FC236}">
                  <a16:creationId xmlns:a16="http://schemas.microsoft.com/office/drawing/2014/main" id="{638F9993-E769-6A8E-73C2-A72D27E9B6E3}"/>
                </a:ext>
              </a:extLst>
            </p:cNvPr>
            <p:cNvSpPr txBox="1">
              <a:spLocks/>
            </p:cNvSpPr>
            <p:nvPr/>
          </p:nvSpPr>
          <p:spPr>
            <a:xfrm>
              <a:off x="354551" y="1572655"/>
              <a:ext cx="4351394" cy="592544"/>
            </a:xfrm>
            <a:prstGeom prst="rect">
              <a:avLst/>
            </a:prstGeom>
          </p:spPr>
          <p:txBody>
            <a:bodyPr vert="horz" lIns="0" tIns="0" rIns="0" bIns="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>
                <a:lnSpc>
                  <a:spcPct val="120000"/>
                </a:lnSpc>
              </a:pPr>
              <a:r>
                <a:rPr lang="en-AU" sz="2000" dirty="0">
                  <a:solidFill>
                    <a:srgbClr val="052B67"/>
                  </a:solidFill>
                  <a:latin typeface="+mj-lt"/>
                </a:rPr>
                <a:t>Office of the Children’s Guardian</a:t>
              </a:r>
              <a:endParaRPr lang="en-AU" sz="2000" dirty="0"/>
            </a:p>
          </p:txBody>
        </p:sp>
        <p:sp>
          <p:nvSpPr>
            <p:cNvPr id="3" name="Title 1">
              <a:extLst>
                <a:ext uri="{FF2B5EF4-FFF2-40B4-BE49-F238E27FC236}">
                  <a16:creationId xmlns:a16="http://schemas.microsoft.com/office/drawing/2014/main" id="{A8C56688-A643-9976-1F37-2BC408872AD8}"/>
                </a:ext>
              </a:extLst>
            </p:cNvPr>
            <p:cNvSpPr txBox="1">
              <a:spLocks/>
            </p:cNvSpPr>
            <p:nvPr/>
          </p:nvSpPr>
          <p:spPr>
            <a:xfrm>
              <a:off x="814438" y="6089756"/>
              <a:ext cx="3243274" cy="238875"/>
            </a:xfrm>
            <a:prstGeom prst="rect">
              <a:avLst/>
            </a:prstGeom>
          </p:spPr>
          <p:txBody>
            <a:bodyPr vert="horz" lIns="0" tIns="0" rIns="0" bIns="0" rtlCol="0" anchor="t">
              <a:normAutofit/>
            </a:bodyPr>
            <a:lstStyle>
              <a:lvl1pPr algn="l" defTabSz="914377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bg2"/>
                  </a:solidFill>
                  <a:latin typeface="+mn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AU" sz="800" dirty="0">
                  <a:solidFill>
                    <a:srgbClr val="146CFD"/>
                  </a:solidFill>
                </a:rPr>
                <a:t>https://ocg.nsw.gov.au/our-resources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6435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35283-51A8-269D-7A2C-98AF453A644F}"/>
              </a:ext>
            </a:extLst>
          </p:cNvPr>
          <p:cNvSpPr txBox="1">
            <a:spLocks/>
          </p:cNvSpPr>
          <p:nvPr/>
        </p:nvSpPr>
        <p:spPr>
          <a:xfrm>
            <a:off x="641440" y="712177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4000" dirty="0">
                <a:solidFill>
                  <a:srgbClr val="052B67"/>
                </a:solidFill>
                <a:latin typeface="+mj-lt"/>
              </a:rPr>
              <a:t> Next steps…</a:t>
            </a:r>
          </a:p>
          <a:p>
            <a:endParaRPr lang="en-AU" sz="4000" dirty="0">
              <a:solidFill>
                <a:srgbClr val="052B67"/>
              </a:solidFill>
              <a:latin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B25CE6-DDD8-CD44-83F7-FF61D512B106}"/>
              </a:ext>
            </a:extLst>
          </p:cNvPr>
          <p:cNvSpPr txBox="1">
            <a:spLocks/>
          </p:cNvSpPr>
          <p:nvPr/>
        </p:nvSpPr>
        <p:spPr>
          <a:xfrm>
            <a:off x="360000" y="1819074"/>
            <a:ext cx="6004705" cy="47144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68000" indent="-4680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>
                <a:solidFill>
                  <a:srgbClr val="052B67"/>
                </a:solidFill>
              </a:rPr>
              <a:t>Complete </a:t>
            </a:r>
            <a:r>
              <a:rPr lang="en-AU" dirty="0">
                <a:solidFill>
                  <a:srgbClr val="052B67"/>
                </a:solidFill>
                <a:hlinkClick r:id="rId5"/>
              </a:rPr>
              <a:t>Child Safe Sport eLearning Module One</a:t>
            </a:r>
            <a:endParaRPr lang="en-AU" dirty="0">
              <a:solidFill>
                <a:srgbClr val="052B67"/>
              </a:solidFill>
            </a:endParaRPr>
          </a:p>
          <a:p>
            <a:pPr marL="468000" indent="-4680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>
                <a:solidFill>
                  <a:srgbClr val="052B67"/>
                </a:solidFill>
              </a:rPr>
              <a:t>Complete your/our first “baseline” Child Safe Self-Assessment (CSSA)</a:t>
            </a:r>
          </a:p>
          <a:p>
            <a:pPr marL="468000" indent="-4680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>
                <a:solidFill>
                  <a:srgbClr val="052B67"/>
                </a:solidFill>
              </a:rPr>
              <a:t>Continue with implementation actions and monitoring progressive CSSA results</a:t>
            </a:r>
          </a:p>
          <a:p>
            <a:pPr marL="468000" indent="-468000" algn="l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+mj-lt"/>
              <a:buAutoNum type="arabicPeriod"/>
            </a:pPr>
            <a:r>
              <a:rPr lang="en-AU" dirty="0">
                <a:solidFill>
                  <a:srgbClr val="052B67"/>
                </a:solidFill>
                <a:hlinkClick r:id="rId6"/>
              </a:rPr>
              <a:t>Subscribe</a:t>
            </a:r>
            <a:r>
              <a:rPr lang="en-AU" dirty="0">
                <a:solidFill>
                  <a:srgbClr val="052B67"/>
                </a:solidFill>
              </a:rPr>
              <a:t> to the Office of the Children’s Guardian’s Sport Newsletter</a:t>
            </a:r>
          </a:p>
          <a:p>
            <a:pPr marL="468000" indent="-468000" algn="l">
              <a:lnSpc>
                <a:spcPct val="100000"/>
              </a:lnSpc>
              <a:spcAft>
                <a:spcPts val="3000"/>
              </a:spcAft>
              <a:buFont typeface="+mj-lt"/>
              <a:buAutoNum type="arabicPeriod"/>
            </a:pPr>
            <a:endParaRPr lang="en-AU" dirty="0">
              <a:solidFill>
                <a:srgbClr val="052B67"/>
              </a:solidFill>
            </a:endParaRP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01B1F06-F6DF-CCC5-CC39-B924F1117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15</a:t>
            </a:fld>
            <a:endParaRPr lang="en-AU" dirty="0">
              <a:latin typeface="Public Sans Light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A6A1F91-2119-9A1D-8C40-9170ABAC80E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4687" r="13803"/>
          <a:stretch/>
        </p:blipFill>
        <p:spPr>
          <a:xfrm>
            <a:off x="6582988" y="2635670"/>
            <a:ext cx="4979741" cy="296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180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2" name="Text Placeholder 13">
            <a:extLst>
              <a:ext uri="{FF2B5EF4-FFF2-40B4-BE49-F238E27FC236}">
                <a16:creationId xmlns:a16="http://schemas.microsoft.com/office/drawing/2014/main" id="{89CBCB1E-0EBB-88BF-3852-4D638E8C154F}"/>
              </a:ext>
            </a:extLst>
          </p:cNvPr>
          <p:cNvSpPr txBox="1">
            <a:spLocks/>
          </p:cNvSpPr>
          <p:nvPr/>
        </p:nvSpPr>
        <p:spPr>
          <a:xfrm>
            <a:off x="629271" y="1289748"/>
            <a:ext cx="10724250" cy="2866379"/>
          </a:xfrm>
          <a:prstGeom prst="rect">
            <a:avLst/>
          </a:prstGeom>
        </p:spPr>
        <p:txBody>
          <a:bodyPr numCol="1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lang="en-AU" sz="5400" dirty="0">
                <a:solidFill>
                  <a:srgbClr val="052B67"/>
                </a:solidFill>
              </a:rPr>
              <a:t>Thankyou / summary / questions</a:t>
            </a:r>
            <a:endParaRPr lang="en-AU" sz="2000" dirty="0">
              <a:solidFill>
                <a:srgbClr val="052B67"/>
              </a:solidFill>
              <a:latin typeface="+mj-lt"/>
            </a:endParaRPr>
          </a:p>
          <a:p>
            <a:pPr algn="ctr"/>
            <a:endParaRPr lang="en-AU" sz="240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3955E42-31B9-8F16-FA3A-16E708672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16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3" name="Footer Placeholder 1">
            <a:extLst>
              <a:ext uri="{FF2B5EF4-FFF2-40B4-BE49-F238E27FC236}">
                <a16:creationId xmlns:a16="http://schemas.microsoft.com/office/drawing/2014/main" id="{C8EADF11-FF5F-BC70-3DAB-4CC8DC2A0D70}"/>
              </a:ext>
            </a:extLst>
          </p:cNvPr>
          <p:cNvSpPr txBox="1">
            <a:spLocks/>
          </p:cNvSpPr>
          <p:nvPr/>
        </p:nvSpPr>
        <p:spPr>
          <a:xfrm>
            <a:off x="359999" y="6511280"/>
            <a:ext cx="8154609" cy="335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Optional - footer information (Child Safe Sport implementation –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Public Sans Light" pitchFamily="2" charset="0"/>
              </a:rPr>
              <a:t>memb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ership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presentation)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  <p:pic>
        <p:nvPicPr>
          <p:cNvPr id="4" name="Picture 3" descr="Close-up of raised hands at office training with speaker out of focus in background">
            <a:extLst>
              <a:ext uri="{FF2B5EF4-FFF2-40B4-BE49-F238E27FC236}">
                <a16:creationId xmlns:a16="http://schemas.microsoft.com/office/drawing/2014/main" id="{2877E167-D30C-B974-F1A4-04F4C4CE15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91" y="2270521"/>
            <a:ext cx="5656817" cy="3771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234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EA9764F-CC21-E131-ECF8-918C60017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5129" cy="68580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838179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58F8A2-6E19-4D06-1BAF-DDBBE86F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2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8D33EC-0783-10E4-D223-FB56C8BC762C}"/>
              </a:ext>
            </a:extLst>
          </p:cNvPr>
          <p:cNvSpPr/>
          <p:nvPr/>
        </p:nvSpPr>
        <p:spPr>
          <a:xfrm>
            <a:off x="478698" y="625685"/>
            <a:ext cx="720121" cy="1600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55">
              <a:defRPr/>
            </a:pPr>
            <a:endParaRPr lang="en-AU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2E265D-2A6B-F375-1950-C75B7FE498AD}"/>
              </a:ext>
            </a:extLst>
          </p:cNvPr>
          <p:cNvSpPr txBox="1"/>
          <p:nvPr/>
        </p:nvSpPr>
        <p:spPr>
          <a:xfrm>
            <a:off x="184625" y="137175"/>
            <a:ext cx="9753459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4000" dirty="0">
                <a:solidFill>
                  <a:srgbClr val="052B67"/>
                </a:solidFill>
                <a:latin typeface="+mj-lt"/>
              </a:rPr>
              <a:t>The content covered may be distressing for some participants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175EB7-4EDD-7CE1-3943-3D27766B6B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0276" y="6197505"/>
            <a:ext cx="4141467" cy="33699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CF03D8-4527-2CE4-C0F7-8D728D906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875" y="5128017"/>
            <a:ext cx="2518253" cy="1052782"/>
          </a:xfrm>
          <a:prstGeom prst="rect">
            <a:avLst/>
          </a:prstGeom>
        </p:spPr>
      </p:pic>
      <p:pic>
        <p:nvPicPr>
          <p:cNvPr id="10" name="Picture 4" descr="Lifeline QLD : Home">
            <a:extLst>
              <a:ext uri="{FF2B5EF4-FFF2-40B4-BE49-F238E27FC236}">
                <a16:creationId xmlns:a16="http://schemas.microsoft.com/office/drawing/2014/main" id="{A4B3C89C-586B-43D8-3576-B1EDD9835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077" y="3659825"/>
            <a:ext cx="2900902" cy="947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7ABB7B0-75C8-DF93-4DFA-6DA62D09E3AB}"/>
              </a:ext>
            </a:extLst>
          </p:cNvPr>
          <p:cNvSpPr txBox="1"/>
          <p:nvPr/>
        </p:nvSpPr>
        <p:spPr>
          <a:xfrm>
            <a:off x="220722" y="1564060"/>
            <a:ext cx="782589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AU" sz="3200" i="1" dirty="0">
                <a:solidFill>
                  <a:srgbClr val="052B67"/>
                </a:solidFill>
                <a:latin typeface="+mj-lt"/>
              </a:rPr>
              <a:t>If you require support, please contact 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E4CE5B5-C22C-B511-97C1-DF60A8263194}"/>
              </a:ext>
            </a:extLst>
          </p:cNvPr>
          <p:cNvSpPr/>
          <p:nvPr/>
        </p:nvSpPr>
        <p:spPr>
          <a:xfrm rot="5400000">
            <a:off x="2012452" y="550758"/>
            <a:ext cx="1462821" cy="4942147"/>
          </a:xfrm>
          <a:prstGeom prst="rect">
            <a:avLst/>
          </a:prstGeom>
          <a:gradFill>
            <a:gsLst>
              <a:gs pos="25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65000">
                <a:schemeClr val="bg1">
                  <a:alpha val="3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94A921E-B016-1018-9ED7-8DAD6F6B4B58}"/>
              </a:ext>
            </a:extLst>
          </p:cNvPr>
          <p:cNvSpPr/>
          <p:nvPr/>
        </p:nvSpPr>
        <p:spPr>
          <a:xfrm rot="7676941">
            <a:off x="3983076" y="2183959"/>
            <a:ext cx="1290286" cy="2644465"/>
          </a:xfrm>
          <a:prstGeom prst="rect">
            <a:avLst/>
          </a:prstGeom>
          <a:gradFill>
            <a:gsLst>
              <a:gs pos="32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58000">
                <a:schemeClr val="bg1">
                  <a:alpha val="3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322F9E4F-2B59-27AB-7D55-32C9ACD05F3B}"/>
              </a:ext>
            </a:extLst>
          </p:cNvPr>
          <p:cNvGrpSpPr/>
          <p:nvPr/>
        </p:nvGrpSpPr>
        <p:grpSpPr>
          <a:xfrm>
            <a:off x="5144330" y="4331203"/>
            <a:ext cx="2931857" cy="1222612"/>
            <a:chOff x="6096000" y="3518364"/>
            <a:chExt cx="3943350" cy="164441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0BDB907-5552-955F-DFC5-6F755D39B9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b="38348"/>
            <a:stretch/>
          </p:blipFill>
          <p:spPr>
            <a:xfrm>
              <a:off x="6096000" y="3518364"/>
              <a:ext cx="3943350" cy="1168601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C2103B3A-B07B-CE47-C2D0-D9A94645F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57962" y="4724628"/>
              <a:ext cx="3019425" cy="438150"/>
            </a:xfrm>
            <a:prstGeom prst="rect">
              <a:avLst/>
            </a:prstGeom>
          </p:spPr>
        </p:pic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3CC67091-45A1-02D6-F505-043C483A3E25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25000"/>
                    </a14:imgEffect>
                  </a14:imgLayer>
                </a14:imgProps>
              </a:ext>
            </a:extLst>
          </a:blip>
          <a:srcRect r="17223" b="1437"/>
          <a:stretch/>
        </p:blipFill>
        <p:spPr>
          <a:xfrm>
            <a:off x="226490" y="2343736"/>
            <a:ext cx="4925993" cy="4394813"/>
          </a:xfrm>
          <a:prstGeom prst="rect">
            <a:avLst/>
          </a:prstGeom>
          <a:gradFill>
            <a:gsLst>
              <a:gs pos="0">
                <a:schemeClr val="bg1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effectLst>
            <a:softEdge rad="317500"/>
          </a:effec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B49CA87-9DED-AB2F-145A-E18B975E49F9}"/>
              </a:ext>
            </a:extLst>
          </p:cNvPr>
          <p:cNvSpPr/>
          <p:nvPr/>
        </p:nvSpPr>
        <p:spPr>
          <a:xfrm rot="7676941">
            <a:off x="4143096" y="2127656"/>
            <a:ext cx="1290286" cy="2382607"/>
          </a:xfrm>
          <a:prstGeom prst="rect">
            <a:avLst/>
          </a:prstGeom>
          <a:gradFill>
            <a:gsLst>
              <a:gs pos="32000">
                <a:srgbClr val="FFFFFF">
                  <a:alpha val="75000"/>
                </a:srgbClr>
              </a:gs>
              <a:gs pos="0">
                <a:schemeClr val="bg1"/>
              </a:gs>
              <a:gs pos="100000">
                <a:schemeClr val="bg1">
                  <a:alpha val="0"/>
                </a:schemeClr>
              </a:gs>
              <a:gs pos="58000">
                <a:schemeClr val="bg1">
                  <a:alpha val="3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E114930-A432-55C1-FA3F-748858EB96DC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23903" r="33785" b="24630"/>
          <a:stretch/>
        </p:blipFill>
        <p:spPr>
          <a:xfrm>
            <a:off x="4816593" y="2432426"/>
            <a:ext cx="3794268" cy="938368"/>
          </a:xfrm>
          <a:prstGeom prst="rect">
            <a:avLst/>
          </a:prstGeom>
        </p:spPr>
      </p:pic>
      <p:sp>
        <p:nvSpPr>
          <p:cNvPr id="20" name="Footer Placeholder 1">
            <a:extLst>
              <a:ext uri="{FF2B5EF4-FFF2-40B4-BE49-F238E27FC236}">
                <a16:creationId xmlns:a16="http://schemas.microsoft.com/office/drawing/2014/main" id="{7456020A-2AD9-FD94-2D08-10D46B925C47}"/>
              </a:ext>
            </a:extLst>
          </p:cNvPr>
          <p:cNvSpPr txBox="1">
            <a:spLocks/>
          </p:cNvSpPr>
          <p:nvPr/>
        </p:nvSpPr>
        <p:spPr>
          <a:xfrm>
            <a:off x="359999" y="6511280"/>
            <a:ext cx="8154609" cy="3353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highlight>
                  <a:srgbClr val="FFFF00"/>
                </a:highlight>
                <a:uLnTx/>
                <a:uFillTx/>
                <a:latin typeface="Public Sans Light" pitchFamily="2" charset="0"/>
                <a:ea typeface="+mn-ea"/>
                <a:cs typeface="+mn-cs"/>
              </a:rPr>
              <a:t>Optional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- footer information (Child Safe Sport implementation –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  <a:latin typeface="Public Sans Light" pitchFamily="2" charset="0"/>
              </a:rPr>
              <a:t>memb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ership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presentation)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38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E958A1-C7EC-FF14-0E33-B47D001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90CB64-2592-C02E-3C8B-4EF07A1AD176}"/>
              </a:ext>
            </a:extLst>
          </p:cNvPr>
          <p:cNvSpPr txBox="1"/>
          <p:nvPr/>
        </p:nvSpPr>
        <p:spPr>
          <a:xfrm>
            <a:off x="172037" y="436444"/>
            <a:ext cx="10476292" cy="12926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Some concerning statistics…</a:t>
            </a:r>
            <a:b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- Child Abuse Squad - NSW Police Force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k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2B67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0C8523-0CDD-9301-92C9-60C6C709E54D}"/>
              </a:ext>
            </a:extLst>
          </p:cNvPr>
          <p:cNvSpPr txBox="1"/>
          <p:nvPr/>
        </p:nvSpPr>
        <p:spPr>
          <a:xfrm>
            <a:off x="196100" y="1581577"/>
            <a:ext cx="6144541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Squad takes on up to 6500 new cases annually*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Squad facilitates 600–700 arrests per year (a high figure)*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Upwards of 12 persons being arrested each week*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95% of offenders are well known to the victims*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Figures above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are for assaults only 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(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ie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not including internet-related crimes etc..)*</a:t>
            </a:r>
          </a:p>
          <a:p>
            <a:pPr marL="288000" marR="0" lvl="0" indent="-288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There were 8000 reports of child sexual abuse material made in the first three months of 2023 alone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52B67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0378B13-7310-5343-BCA5-71892BE574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7153" y="2519550"/>
            <a:ext cx="5010847" cy="2810837"/>
          </a:xfrm>
          <a:prstGeom prst="rect">
            <a:avLst/>
          </a:prstGeom>
        </p:spPr>
      </p:pic>
      <p:sp>
        <p:nvSpPr>
          <p:cNvPr id="11" name="Footer Placeholder 1">
            <a:extLst>
              <a:ext uri="{FF2B5EF4-FFF2-40B4-BE49-F238E27FC236}">
                <a16:creationId xmlns:a16="http://schemas.microsoft.com/office/drawing/2014/main" id="{368C5015-341A-84C1-2590-F469E58E0241}"/>
              </a:ext>
            </a:extLst>
          </p:cNvPr>
          <p:cNvSpPr txBox="1">
            <a:spLocks/>
          </p:cNvSpPr>
          <p:nvPr/>
        </p:nvSpPr>
        <p:spPr>
          <a:xfrm>
            <a:off x="7243011" y="5396300"/>
            <a:ext cx="4676026" cy="14021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Sources: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  <a:p>
            <a:pPr marL="216000" marR="0" lvl="1" indent="-144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*Figures from Detective Chief Inspector Peter Yeomans,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Child Abuse Squad – NSW Police Force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“Reporting to Police” webinar – 28 June 2023 </a:t>
            </a:r>
            <a:b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</a:b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(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  <a:hlinkClick r:id="rId6"/>
              </a:rPr>
              <a:t>“Child Safeguarding and the Law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”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t> webinar series)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4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  <a:p>
            <a:pPr marL="72000"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31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BE958A1-C7EC-FF14-0E33-B47D00199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251B42-C753-47A6-30F8-737F1FEF66BA}"/>
              </a:ext>
            </a:extLst>
          </p:cNvPr>
          <p:cNvGrpSpPr/>
          <p:nvPr/>
        </p:nvGrpSpPr>
        <p:grpSpPr>
          <a:xfrm>
            <a:off x="359999" y="1552265"/>
            <a:ext cx="8198598" cy="4781155"/>
            <a:chOff x="273302" y="315707"/>
            <a:chExt cx="11044156" cy="6440591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9D48811D-CE99-C742-E042-F216A6C8E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302" y="315707"/>
              <a:ext cx="245271" cy="6440589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3DB2EAD-92CF-BA34-36F9-ADC73D7C99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8574" y="315708"/>
              <a:ext cx="10798884" cy="644059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B287ABF-0CB4-D575-3B40-24E7C4707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4155" y="5461972"/>
              <a:ext cx="153235" cy="195801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F39AE89-9311-D6B2-1F39-B1AA05EC9A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434474" y="5469439"/>
              <a:ext cx="130534" cy="195801"/>
            </a:xfrm>
            <a:prstGeom prst="rect">
              <a:avLst/>
            </a:prstGeom>
          </p:spPr>
        </p:pic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B4E6485-6255-B9F7-841E-D6A1D744A985}"/>
              </a:ext>
            </a:extLst>
          </p:cNvPr>
          <p:cNvSpPr txBox="1"/>
          <p:nvPr/>
        </p:nvSpPr>
        <p:spPr>
          <a:xfrm>
            <a:off x="8234586" y="6526900"/>
            <a:ext cx="4915621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Public Sans Light"/>
                <a:ea typeface="+mn-ea"/>
                <a:cs typeface="+mn-cs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Australian Child Maltreatment Study - findings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490CB64-2592-C02E-3C8B-4EF07A1AD176}"/>
              </a:ext>
            </a:extLst>
          </p:cNvPr>
          <p:cNvSpPr txBox="1"/>
          <p:nvPr/>
        </p:nvSpPr>
        <p:spPr>
          <a:xfrm>
            <a:off x="172037" y="436444"/>
            <a:ext cx="10476292" cy="9694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National prevalence of child maltreatment in Australia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k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-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Australian Child Maltreatment study (2023)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3B9F63-BFD3-2C38-5341-2D13C43245B6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9496" r="11170"/>
          <a:stretch/>
        </p:blipFill>
        <p:spPr>
          <a:xfrm>
            <a:off x="8755773" y="1569721"/>
            <a:ext cx="3076228" cy="4230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780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AB5FAB0-D92A-728F-39D9-91E13FE04D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034" t="23601" r="56552" b="8659"/>
          <a:stretch/>
        </p:blipFill>
        <p:spPr>
          <a:xfrm>
            <a:off x="434142" y="827314"/>
            <a:ext cx="4554549" cy="535402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F3C43835-45DD-2313-57BF-D7CB57D2115E}"/>
              </a:ext>
            </a:extLst>
          </p:cNvPr>
          <p:cNvSpPr txBox="1"/>
          <p:nvPr/>
        </p:nvSpPr>
        <p:spPr>
          <a:xfrm>
            <a:off x="5430677" y="687255"/>
            <a:ext cx="570335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4000" dirty="0">
                <a:solidFill>
                  <a:srgbClr val="052B67"/>
                </a:solidFill>
                <a:latin typeface="Public Sans" pitchFamily="2" charset="0"/>
              </a:rPr>
              <a:t>The 10 Child </a:t>
            </a:r>
            <a:br>
              <a:rPr lang="en-US" altLang="en-US" sz="4000" dirty="0">
                <a:solidFill>
                  <a:srgbClr val="052B67"/>
                </a:solidFill>
                <a:latin typeface="Public Sans" pitchFamily="2" charset="0"/>
              </a:rPr>
            </a:br>
            <a:r>
              <a:rPr lang="en-US" altLang="en-US" sz="4000" dirty="0">
                <a:solidFill>
                  <a:srgbClr val="052B67"/>
                </a:solidFill>
                <a:latin typeface="Public Sans" pitchFamily="2" charset="0"/>
              </a:rPr>
              <a:t>Safe Standards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B1DB7C0-F329-63BB-98F1-9028D769B38E}"/>
              </a:ext>
            </a:extLst>
          </p:cNvPr>
          <p:cNvSpPr txBox="1"/>
          <p:nvPr/>
        </p:nvSpPr>
        <p:spPr>
          <a:xfrm>
            <a:off x="5430678" y="2301752"/>
            <a:ext cx="6132052" cy="37240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dirty="0">
                <a:solidFill>
                  <a:srgbClr val="052B67"/>
                </a:solidFill>
                <a:effectLst/>
              </a:rPr>
              <a:t>The </a:t>
            </a:r>
            <a:r>
              <a:rPr lang="en-US" sz="2400" dirty="0">
                <a:solidFill>
                  <a:srgbClr val="052B67"/>
                </a:solidFill>
              </a:rPr>
              <a:t>Child Safe Standards provide a framework for creating child safe </a:t>
            </a:r>
            <a:r>
              <a:rPr lang="en-US" sz="2400" dirty="0" err="1">
                <a:solidFill>
                  <a:srgbClr val="052B67"/>
                </a:solidFill>
              </a:rPr>
              <a:t>organisations</a:t>
            </a:r>
            <a:endParaRPr lang="en-US" sz="2400" dirty="0">
              <a:solidFill>
                <a:srgbClr val="052B67"/>
              </a:solidFill>
            </a:endParaRPr>
          </a:p>
          <a:p>
            <a:pPr marL="342900" indent="-342900" algn="l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52B67"/>
                </a:solidFill>
              </a:rPr>
              <a:t>They </a:t>
            </a:r>
            <a:r>
              <a:rPr lang="en-US" sz="2400" dirty="0" err="1">
                <a:solidFill>
                  <a:srgbClr val="052B67"/>
                </a:solidFill>
              </a:rPr>
              <a:t>emphasise</a:t>
            </a:r>
            <a:r>
              <a:rPr lang="en-US" sz="2400" dirty="0">
                <a:solidFill>
                  <a:srgbClr val="052B67"/>
                </a:solidFill>
              </a:rPr>
              <a:t> the importance of adopting multiple strategies to address child safety</a:t>
            </a:r>
          </a:p>
          <a:p>
            <a:pPr marL="342900" indent="-3429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sz="2400" dirty="0">
                <a:solidFill>
                  <a:srgbClr val="052B67"/>
                </a:solidFill>
              </a:rPr>
              <a:t>When organisations apply the </a:t>
            </a:r>
            <a:r>
              <a:rPr lang="en-AU" sz="2400" dirty="0">
                <a:solidFill>
                  <a:srgbClr val="052B67"/>
                </a:solidFill>
                <a:hlinkClick r:id="rId4"/>
              </a:rPr>
              <a:t>Child Safe Standards</a:t>
            </a:r>
            <a:r>
              <a:rPr lang="en-AU" sz="2400" dirty="0">
                <a:solidFill>
                  <a:srgbClr val="052B67"/>
                </a:solidFill>
              </a:rPr>
              <a:t>, they build a culture where abuse and neglect of children is prevented, responded to and reported</a:t>
            </a:r>
            <a:endParaRPr lang="en-US" sz="2400" dirty="0">
              <a:solidFill>
                <a:srgbClr val="052B67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4ED81B-9D3B-94AB-4211-DC64034FD98B}"/>
              </a:ext>
            </a:extLst>
          </p:cNvPr>
          <p:cNvSpPr txBox="1"/>
          <p:nvPr/>
        </p:nvSpPr>
        <p:spPr>
          <a:xfrm>
            <a:off x="9329352" y="6351359"/>
            <a:ext cx="324733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400"/>
              </a:spcAft>
            </a:pPr>
            <a:r>
              <a:rPr lang="en-US" sz="1000" b="0" i="0" dirty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Who the Child Safe Standards apply to</a:t>
            </a:r>
            <a:endParaRPr lang="en-US" sz="1000" b="0" i="0" dirty="0">
              <a:solidFill>
                <a:schemeClr val="accent5">
                  <a:lumMod val="60000"/>
                  <a:lumOff val="40000"/>
                </a:schemeClr>
              </a:solidFill>
              <a:effectLst/>
            </a:endParaRPr>
          </a:p>
        </p:txBody>
      </p:sp>
      <p:pic>
        <p:nvPicPr>
          <p:cNvPr id="4" name="Graphic 3" descr="Shield outline">
            <a:extLst>
              <a:ext uri="{FF2B5EF4-FFF2-40B4-BE49-F238E27FC236}">
                <a16:creationId xmlns:a16="http://schemas.microsoft.com/office/drawing/2014/main" id="{D9F114DB-4D4B-F4E7-9162-2F6B246EF46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F4C25543-A996-5301-E848-0376021E4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5</a:t>
            </a:fld>
            <a:endParaRPr lang="en-AU" dirty="0">
              <a:latin typeface="Public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470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107E4D-CDE5-2958-743B-146CCC67E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0A01DC5-1685-4615-8240-15192985C6A2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Public Sans Light" pitchFamily="2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Public Sans Light" pitchFamily="2" charset="0"/>
              <a:ea typeface="+mn-ea"/>
              <a:cs typeface="+mn-cs"/>
            </a:endParaRPr>
          </a:p>
        </p:txBody>
      </p:sp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C7F863-E1D4-6161-FECE-25F67E040A1F}"/>
              </a:ext>
            </a:extLst>
          </p:cNvPr>
          <p:cNvSpPr txBox="1"/>
          <p:nvPr/>
        </p:nvSpPr>
        <p:spPr>
          <a:xfrm>
            <a:off x="253389" y="201986"/>
            <a:ext cx="106995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"/>
                <a:ea typeface="+mn-ea"/>
                <a:cs typeface="+mn-cs"/>
              </a:rPr>
              <a:t>Child Protection and Child Safety in sport and active recreation…</a:t>
            </a:r>
          </a:p>
        </p:txBody>
      </p:sp>
      <p:pic>
        <p:nvPicPr>
          <p:cNvPr id="11" name="Online Media 6" title="Office of the Children's Guardian Child Safe Sports eLearning Video 03">
            <a:hlinkClick r:id="" action="ppaction://media"/>
            <a:extLst>
              <a:ext uri="{FF2B5EF4-FFF2-40B4-BE49-F238E27FC236}">
                <a16:creationId xmlns:a16="http://schemas.microsoft.com/office/drawing/2014/main" id="{D6AB2EB2-4406-1F7A-947C-4EFBEF1B0F4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917129" y="934313"/>
            <a:ext cx="9595549" cy="542148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DB1C1C-7452-3C07-E72E-38FB68E6DBB4}"/>
              </a:ext>
            </a:extLst>
          </p:cNvPr>
          <p:cNvSpPr txBox="1"/>
          <p:nvPr/>
        </p:nvSpPr>
        <p:spPr>
          <a:xfrm>
            <a:off x="6947435" y="6480460"/>
            <a:ext cx="448019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ublic Sans Light"/>
                <a:ea typeface="+mn-ea"/>
                <a:cs typeface="+mn-c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www.youtube.com/watch?v=NN-S1P7_62M</a:t>
            </a:r>
            <a:r>
              <a:rPr kumimoji="0" lang="en-AU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52B67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(1m:45s)</a:t>
            </a:r>
            <a:r>
              <a:rPr kumimoji="0" lang="en-A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 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335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C58F8A2-6E19-4D06-1BAF-DDBBE86F6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7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9ED3789B-42AA-00D7-B66C-83ADF55E6F89}"/>
              </a:ext>
            </a:extLst>
          </p:cNvPr>
          <p:cNvSpPr txBox="1">
            <a:spLocks/>
          </p:cNvSpPr>
          <p:nvPr/>
        </p:nvSpPr>
        <p:spPr>
          <a:xfrm>
            <a:off x="396095" y="1389435"/>
            <a:ext cx="6582221" cy="51289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Adults entering changerooms whilst children are changing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An adult shoves a child for making a mistake 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Young players are forced to train in severe heat  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An adult intentionally touches a young person on the backside  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 child left alone at the field after training is finished 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An adult belittling a child… </a:t>
            </a:r>
            <a:r>
              <a:rPr lang="en-US" dirty="0" err="1">
                <a:solidFill>
                  <a:srgbClr val="052B67"/>
                </a:solidFill>
                <a:latin typeface="+mn-lt"/>
              </a:rPr>
              <a:t>eg</a:t>
            </a:r>
            <a:r>
              <a:rPr lang="en-US" dirty="0">
                <a:solidFill>
                  <a:srgbClr val="052B67"/>
                </a:solidFill>
                <a:latin typeface="+mn-lt"/>
              </a:rPr>
              <a:t> "that was stupid, lift your game!"  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An adult texts a child saying "loved your new</a:t>
            </a:r>
            <a:br>
              <a:rPr lang="en-US" dirty="0">
                <a:solidFill>
                  <a:srgbClr val="052B67"/>
                </a:solidFill>
                <a:latin typeface="+mn-lt"/>
              </a:rPr>
            </a:br>
            <a:r>
              <a:rPr lang="en-US" dirty="0">
                <a:solidFill>
                  <a:srgbClr val="052B67"/>
                </a:solidFill>
                <a:latin typeface="+mn-lt"/>
              </a:rPr>
              <a:t>swimmers today"  </a:t>
            </a:r>
          </a:p>
          <a:p>
            <a:pPr marL="324000" indent="-324000">
              <a:buSzPct val="120000"/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52B67"/>
                </a:solidFill>
                <a:latin typeface="+mn-lt"/>
              </a:rPr>
              <a:t>An adult alone in a room with a child on an overnight camp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A2A80EF-525E-D75D-C78F-12C3629E1A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385" r="33601"/>
          <a:stretch/>
        </p:blipFill>
        <p:spPr>
          <a:xfrm>
            <a:off x="7363548" y="1847812"/>
            <a:ext cx="4066452" cy="426039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7A7FCCF8-9FD1-D045-4145-8B1058B0B0D2}"/>
              </a:ext>
            </a:extLst>
          </p:cNvPr>
          <p:cNvSpPr txBox="1">
            <a:spLocks/>
          </p:cNvSpPr>
          <p:nvPr/>
        </p:nvSpPr>
        <p:spPr>
          <a:xfrm>
            <a:off x="360363" y="360363"/>
            <a:ext cx="11202366" cy="10096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en-AU" sz="3600" dirty="0">
                <a:solidFill>
                  <a:srgbClr val="052B67"/>
                </a:solidFill>
              </a:rPr>
              <a:t>Potential Harms to Children and Young People</a:t>
            </a:r>
          </a:p>
        </p:txBody>
      </p:sp>
    </p:spTree>
    <p:extLst>
      <p:ext uri="{BB962C8B-B14F-4D97-AF65-F5344CB8AC3E}">
        <p14:creationId xmlns:p14="http://schemas.microsoft.com/office/powerpoint/2010/main" val="534532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0D35283-51A8-269D-7A2C-98AF453A644F}"/>
              </a:ext>
            </a:extLst>
          </p:cNvPr>
          <p:cNvSpPr txBox="1">
            <a:spLocks/>
          </p:cNvSpPr>
          <p:nvPr/>
        </p:nvSpPr>
        <p:spPr>
          <a:xfrm>
            <a:off x="359999" y="487608"/>
            <a:ext cx="9720000" cy="100965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dirty="0">
                <a:solidFill>
                  <a:srgbClr val="052B67"/>
                </a:solidFill>
                <a:latin typeface="Public Sans" pitchFamily="2" charset="77"/>
              </a:rPr>
              <a:t> </a:t>
            </a:r>
            <a:r>
              <a:rPr lang="en-US" sz="4000" dirty="0">
                <a:solidFill>
                  <a:srgbClr val="052B67"/>
                </a:solidFill>
                <a:latin typeface="+mj-lt"/>
              </a:rPr>
              <a:t>Child Safe </a:t>
            </a:r>
            <a:r>
              <a:rPr lang="en-US" sz="4000" dirty="0" err="1">
                <a:solidFill>
                  <a:srgbClr val="052B67"/>
                </a:solidFill>
                <a:latin typeface="+mj-lt"/>
              </a:rPr>
              <a:t>Organisation</a:t>
            </a:r>
            <a:r>
              <a:rPr lang="en-US" sz="4000" dirty="0">
                <a:solidFill>
                  <a:srgbClr val="052B67"/>
                </a:solidFill>
                <a:latin typeface="+mj-lt"/>
              </a:rPr>
              <a:t> requirements </a:t>
            </a:r>
            <a:endParaRPr lang="en-AU" sz="4000" dirty="0">
              <a:solidFill>
                <a:srgbClr val="052B67"/>
              </a:solidFill>
              <a:latin typeface="+mj-lt"/>
            </a:endParaRPr>
          </a:p>
          <a:p>
            <a:endParaRPr lang="en-AU" dirty="0">
              <a:solidFill>
                <a:srgbClr val="052B67"/>
              </a:solidFill>
              <a:latin typeface="Public Sans" pitchFamily="2" charset="77"/>
            </a:endParaRPr>
          </a:p>
        </p:txBody>
      </p:sp>
      <p:sp>
        <p:nvSpPr>
          <p:cNvPr id="4" name="Text Placeholder 14">
            <a:extLst>
              <a:ext uri="{FF2B5EF4-FFF2-40B4-BE49-F238E27FC236}">
                <a16:creationId xmlns:a16="http://schemas.microsoft.com/office/drawing/2014/main" id="{7BF43AD2-566C-40F8-1C62-E0A13321895E}"/>
              </a:ext>
            </a:extLst>
          </p:cNvPr>
          <p:cNvSpPr txBox="1">
            <a:spLocks/>
          </p:cNvSpPr>
          <p:nvPr/>
        </p:nvSpPr>
        <p:spPr>
          <a:xfrm>
            <a:off x="417227" y="1507848"/>
            <a:ext cx="10600620" cy="128253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b="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b="0" kern="1200">
                <a:solidFill>
                  <a:schemeClr val="tx1"/>
                </a:solidFill>
                <a:latin typeface="Public Sans" pitchFamily="2" charset="0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0000" indent="-18000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400" dirty="0">
                <a:solidFill>
                  <a:srgbClr val="052B67"/>
                </a:solidFill>
                <a:latin typeface="+mn-lt"/>
              </a:rPr>
              <a:t>The </a:t>
            </a:r>
            <a:r>
              <a:rPr lang="en-US" sz="2400" b="1" dirty="0">
                <a:solidFill>
                  <a:srgbClr val="052B67"/>
                </a:solidFill>
                <a:latin typeface="+mn-lt"/>
              </a:rPr>
              <a:t>head of a child safe </a:t>
            </a:r>
            <a:r>
              <a:rPr lang="en-US" sz="2400" b="1" dirty="0" err="1">
                <a:solidFill>
                  <a:srgbClr val="052B67"/>
                </a:solidFill>
                <a:latin typeface="+mn-lt"/>
              </a:rPr>
              <a:t>organisation</a:t>
            </a:r>
            <a:r>
              <a:rPr lang="en-US" sz="2400" b="1" dirty="0">
                <a:solidFill>
                  <a:srgbClr val="052B67"/>
                </a:solidFill>
                <a:latin typeface="+mn-lt"/>
              </a:rPr>
              <a:t> must ensure</a:t>
            </a:r>
            <a:r>
              <a:rPr lang="en-US" sz="2400" dirty="0">
                <a:solidFill>
                  <a:srgbClr val="052B67"/>
                </a:solidFill>
                <a:latin typeface="+mn-lt"/>
              </a:rPr>
              <a:t> the </a:t>
            </a:r>
            <a:r>
              <a:rPr lang="en-US" sz="2400" dirty="0" err="1">
                <a:solidFill>
                  <a:srgbClr val="052B67"/>
                </a:solidFill>
                <a:latin typeface="+mn-lt"/>
              </a:rPr>
              <a:t>organisation</a:t>
            </a:r>
            <a:r>
              <a:rPr lang="en-US" sz="2400" dirty="0">
                <a:solidFill>
                  <a:srgbClr val="052B67"/>
                </a:solidFill>
                <a:latin typeface="+mn-lt"/>
              </a:rPr>
              <a:t> implements the Child Safe Standards through systems, policies and processes which </a:t>
            </a:r>
            <a:r>
              <a:rPr lang="en-US" sz="2400" b="1" dirty="0">
                <a:solidFill>
                  <a:srgbClr val="052B67"/>
                </a:solidFill>
                <a:latin typeface="+mn-lt"/>
              </a:rPr>
              <a:t>may</a:t>
            </a:r>
            <a:r>
              <a:rPr lang="en-US" sz="2400" dirty="0">
                <a:solidFill>
                  <a:srgbClr val="052B67"/>
                </a:solidFill>
                <a:latin typeface="+mn-lt"/>
              </a:rPr>
              <a:t> include, but are not limited to, the following: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AA2F0B-E2D1-12EC-4706-023CC5861D20}"/>
              </a:ext>
            </a:extLst>
          </p:cNvPr>
          <p:cNvSpPr txBox="1"/>
          <p:nvPr/>
        </p:nvSpPr>
        <p:spPr>
          <a:xfrm>
            <a:off x="1222693" y="3050613"/>
            <a:ext cx="4777274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a statement of the </a:t>
            </a:r>
            <a:r>
              <a:rPr lang="en-US" sz="2000" dirty="0" err="1">
                <a:solidFill>
                  <a:srgbClr val="0070C0"/>
                </a:solidFill>
                <a:latin typeface="+mn-lt"/>
              </a:rPr>
              <a:t>organisation’s</a:t>
            </a:r>
            <a:r>
              <a:rPr lang="en-US" sz="2000" dirty="0">
                <a:solidFill>
                  <a:srgbClr val="0070C0"/>
                </a:solidFill>
                <a:latin typeface="+mn-lt"/>
              </a:rPr>
              <a:t> commitment to child safety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a child safe policy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a code of conduct applying to the following: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       	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70C0"/>
                </a:solidFill>
                <a:latin typeface="+mn-lt"/>
              </a:rPr>
              <a:t>i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)   </a:t>
            </a:r>
            <a:r>
              <a:rPr lang="en-US" dirty="0">
                <a:solidFill>
                  <a:srgbClr val="0070C0"/>
                </a:solidFill>
              </a:rPr>
              <a:t>E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mployees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(ii)  Management</a:t>
            </a:r>
            <a:endParaRPr lang="en-US" dirty="0">
              <a:solidFill>
                <a:srgbClr val="0070C0"/>
              </a:solidFill>
            </a:endParaRP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  <a:latin typeface="+mn-lt"/>
              </a:rPr>
              <a:t>	(iii) Contractors</a:t>
            </a:r>
            <a:r>
              <a:rPr lang="en-US" dirty="0">
                <a:solidFill>
                  <a:srgbClr val="0070C0"/>
                </a:solidFill>
              </a:rPr>
              <a:t>	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(iv) Volunteers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8A4EBCC-D6C0-C48D-47C7-315BAF1C456C}"/>
              </a:ext>
            </a:extLst>
          </p:cNvPr>
          <p:cNvSpPr txBox="1"/>
          <p:nvPr/>
        </p:nvSpPr>
        <p:spPr>
          <a:xfrm>
            <a:off x="6361214" y="3050613"/>
            <a:ext cx="4178291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Font typeface="+mj-lt"/>
              <a:buAutoNum type="alphaLcParenR" startAt="4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a complaint management policy and procedure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4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a human resources policy 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4"/>
            </a:pPr>
            <a:r>
              <a:rPr lang="en-US" sz="2000" i="1" dirty="0">
                <a:solidFill>
                  <a:srgbClr val="0070C0"/>
                </a:solidFill>
                <a:latin typeface="+mn-lt"/>
              </a:rPr>
              <a:t>a risk management plan</a:t>
            </a:r>
          </a:p>
          <a:p>
            <a:pPr marL="457200" indent="-457200">
              <a:spcAft>
                <a:spcPts val="1200"/>
              </a:spcAft>
              <a:buFont typeface="+mj-lt"/>
              <a:buAutoNum type="alphaLcParenR" startAt="4"/>
            </a:pPr>
            <a:r>
              <a:rPr lang="en-US" sz="2000" dirty="0">
                <a:solidFill>
                  <a:srgbClr val="0070C0"/>
                </a:solidFill>
                <a:latin typeface="+mn-lt"/>
              </a:rPr>
              <a:t>a reportable conduct policy</a:t>
            </a:r>
            <a:endParaRPr lang="en-AU" sz="2000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504272E-A124-02AC-F5BE-9D5932E3F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8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217783-D71E-D293-67E6-76C9D6125135}"/>
              </a:ext>
            </a:extLst>
          </p:cNvPr>
          <p:cNvSpPr txBox="1"/>
          <p:nvPr/>
        </p:nvSpPr>
        <p:spPr>
          <a:xfrm>
            <a:off x="7303476" y="6287279"/>
            <a:ext cx="4662131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000" dirty="0">
                <a:solidFill>
                  <a:schemeClr val="accent5">
                    <a:lumMod val="60000"/>
                    <a:lumOff val="40000"/>
                  </a:schemeClr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Division 2 Child Safe Standards, Section 8D, Children’s Guardian Act 2019</a:t>
            </a:r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48485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 descr="Shield outline">
            <a:extLst>
              <a:ext uri="{FF2B5EF4-FFF2-40B4-BE49-F238E27FC236}">
                <a16:creationId xmlns:a16="http://schemas.microsoft.com/office/drawing/2014/main" id="{3A0DDC6F-FB84-A92E-1F74-49FB844ACF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648329" y="502202"/>
            <a:ext cx="914400" cy="9144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5CA4D229-27F2-05FF-2600-AAF9B7C51042}"/>
              </a:ext>
            </a:extLst>
          </p:cNvPr>
          <p:cNvGrpSpPr/>
          <p:nvPr/>
        </p:nvGrpSpPr>
        <p:grpSpPr>
          <a:xfrm>
            <a:off x="3461110" y="1730735"/>
            <a:ext cx="5242031" cy="3876882"/>
            <a:chOff x="2160506" y="284307"/>
            <a:chExt cx="7870987" cy="60575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06646C3-E33F-62A7-B07E-8934F38B0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0506" y="284307"/>
              <a:ext cx="7870987" cy="6057500"/>
            </a:xfrm>
            <a:prstGeom prst="rect">
              <a:avLst/>
            </a:prstGeom>
            <a:ln>
              <a:solidFill>
                <a:srgbClr val="146CFD"/>
              </a:solidFill>
            </a:ln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5063BD7F-3846-B37E-D629-BBC8CB6CB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896612" y="2698929"/>
              <a:ext cx="4445079" cy="2497627"/>
            </a:xfrm>
            <a:prstGeom prst="rect">
              <a:avLst/>
            </a:prstGeom>
            <a:ln>
              <a:solidFill>
                <a:srgbClr val="146CFD"/>
              </a:solidFill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9935418-5558-7981-9D3F-72198418EFF1}"/>
              </a:ext>
            </a:extLst>
          </p:cNvPr>
          <p:cNvSpPr txBox="1"/>
          <p:nvPr/>
        </p:nvSpPr>
        <p:spPr>
          <a:xfrm>
            <a:off x="621355" y="1734149"/>
            <a:ext cx="2683989" cy="1277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/>
            <a:r>
              <a:rPr lang="en-AU" b="1" dirty="0">
                <a:solidFill>
                  <a:srgbClr val="052B67"/>
                </a:solidFill>
              </a:rPr>
              <a:t>Module One</a:t>
            </a:r>
          </a:p>
          <a:p>
            <a:pPr marL="0" lvl="4">
              <a:spcAft>
                <a:spcPts val="600"/>
              </a:spcAft>
            </a:pPr>
            <a:r>
              <a:rPr lang="en-AU" dirty="0">
                <a:solidFill>
                  <a:srgbClr val="052B67"/>
                </a:solidFill>
              </a:rPr>
              <a:t>Child Safe Sport (Introduction)</a:t>
            </a:r>
          </a:p>
          <a:p>
            <a:pPr marL="0" lvl="4">
              <a:spcAft>
                <a:spcPts val="600"/>
              </a:spcAft>
            </a:pPr>
            <a:r>
              <a:rPr lang="en-AU" b="1" dirty="0">
                <a:solidFill>
                  <a:srgbClr val="DA0F30"/>
                </a:solidFill>
                <a:latin typeface="+mj-lt"/>
              </a:rPr>
              <a:t>BASICS in 30 mins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2639323-4C21-47B7-F0D2-FFC4AE5B284F}"/>
              </a:ext>
            </a:extLst>
          </p:cNvPr>
          <p:cNvSpPr/>
          <p:nvPr/>
        </p:nvSpPr>
        <p:spPr>
          <a:xfrm>
            <a:off x="608655" y="1683602"/>
            <a:ext cx="2299645" cy="1434028"/>
          </a:xfrm>
          <a:prstGeom prst="roundRect">
            <a:avLst>
              <a:gd name="adj" fmla="val 15595"/>
            </a:avLst>
          </a:prstGeom>
          <a:solidFill>
            <a:srgbClr val="5C9EF7">
              <a:alpha val="10000"/>
            </a:srgbClr>
          </a:solidFill>
          <a:ln w="31750">
            <a:solidFill>
              <a:srgbClr val="DA0F3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ublic Sans Light"/>
              <a:ea typeface="+mn-ea"/>
              <a:cs typeface="+mn-cs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4A2777C5-6030-256B-693B-F14D22DEB1DD}"/>
              </a:ext>
            </a:extLst>
          </p:cNvPr>
          <p:cNvSpPr txBox="1">
            <a:spLocks/>
          </p:cNvSpPr>
          <p:nvPr/>
        </p:nvSpPr>
        <p:spPr>
          <a:xfrm>
            <a:off x="360000" y="360000"/>
            <a:ext cx="9720000" cy="1009652"/>
          </a:xfrm>
          <a:prstGeom prst="rect">
            <a:avLst/>
          </a:prstGeom>
        </p:spPr>
        <p:txBody>
          <a:bodyPr/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AU" sz="4000" dirty="0">
                <a:solidFill>
                  <a:srgbClr val="052B67"/>
                </a:solidFill>
                <a:latin typeface="+mj-lt"/>
              </a:rPr>
              <a:t>Child Safe Sport eLearning:</a:t>
            </a:r>
            <a:endParaRPr lang="en-AU" sz="4000" dirty="0">
              <a:solidFill>
                <a:srgbClr val="052B67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6949922-7B13-C045-0C69-A0BDF5B902A4}"/>
              </a:ext>
            </a:extLst>
          </p:cNvPr>
          <p:cNvSpPr txBox="1"/>
          <p:nvPr/>
        </p:nvSpPr>
        <p:spPr>
          <a:xfrm>
            <a:off x="9024070" y="3650507"/>
            <a:ext cx="223051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defTabSz="60958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00FF"/>
                </a:solidFill>
                <a:latin typeface="Public Sans Light"/>
              </a:rPr>
              <a:t>Tools and links to demonstrate best practice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3DC49C-8D54-A5DF-21D0-DFBAEE4E94BE}"/>
              </a:ext>
            </a:extLst>
          </p:cNvPr>
          <p:cNvSpPr txBox="1"/>
          <p:nvPr/>
        </p:nvSpPr>
        <p:spPr>
          <a:xfrm>
            <a:off x="9024070" y="1583991"/>
            <a:ext cx="24031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indent="-288000" defTabSz="609585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AU" sz="2000" dirty="0">
                <a:solidFill>
                  <a:srgbClr val="0000FF"/>
                </a:solidFill>
                <a:latin typeface="Public Sans Light"/>
              </a:rPr>
              <a:t>Created for all staff and volunteers across all clubs and organisations in NSW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FD8753-62E5-BF81-0040-38943DDB47C0}"/>
              </a:ext>
            </a:extLst>
          </p:cNvPr>
          <p:cNvSpPr txBox="1"/>
          <p:nvPr/>
        </p:nvSpPr>
        <p:spPr>
          <a:xfrm>
            <a:off x="9024070" y="4888403"/>
            <a:ext cx="253996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8000" marR="0" lvl="0" indent="-288000" algn="l" defTabSz="609585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2000" dirty="0">
                <a:solidFill>
                  <a:srgbClr val="0000FF"/>
                </a:solidFill>
                <a:latin typeface="Public Sans Light"/>
              </a:rPr>
              <a:t>Includes t</a:t>
            </a:r>
            <a:r>
              <a:rPr kumimoji="0" lang="en-A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ake</a:t>
            </a:r>
            <a:r>
              <a: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Public Sans Light"/>
                <a:ea typeface="+mn-ea"/>
                <a:cs typeface="+mn-cs"/>
              </a:rPr>
              <a:t>- away resources to support implementation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098396F7-B906-6EE2-2909-FC3702094B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7458" y="6533500"/>
            <a:ext cx="490542" cy="276999"/>
          </a:xfrm>
        </p:spPr>
        <p:txBody>
          <a:bodyPr/>
          <a:lstStyle/>
          <a:p>
            <a:fld id="{10A01DC5-1685-4615-8240-15192985C6A2}" type="slidenum">
              <a:rPr lang="en-AU" smtClean="0">
                <a:latin typeface="Public Sans Light" pitchFamily="2" charset="0"/>
              </a:rPr>
              <a:t>9</a:t>
            </a:fld>
            <a:endParaRPr lang="en-AU" dirty="0">
              <a:latin typeface="Public Sans Light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F6A80FF-ADB5-1FA0-8742-AB8FD3D52B43}"/>
              </a:ext>
            </a:extLst>
          </p:cNvPr>
          <p:cNvSpPr txBox="1"/>
          <p:nvPr/>
        </p:nvSpPr>
        <p:spPr>
          <a:xfrm>
            <a:off x="7721561" y="6320330"/>
            <a:ext cx="466213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AU" sz="1000" dirty="0">
                <a:solidFill>
                  <a:schemeClr val="accent5">
                    <a:lumMod val="60000"/>
                    <a:lumOff val="40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https://ocg.nsw.gov.au/training-and-resources/elearning</a:t>
            </a:r>
            <a:r>
              <a:rPr lang="en-AU" sz="10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 </a:t>
            </a:r>
          </a:p>
          <a:p>
            <a:endParaRPr lang="en-US" sz="1000" dirty="0">
              <a:solidFill>
                <a:schemeClr val="accent5">
                  <a:lumMod val="60000"/>
                  <a:lumOff val="40000"/>
                </a:schemeClr>
              </a:solidFill>
              <a:latin typeface="+mn-lt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EBE0B2-DD8C-2358-2720-35697AF64CFE}"/>
              </a:ext>
            </a:extLst>
          </p:cNvPr>
          <p:cNvSpPr txBox="1"/>
          <p:nvPr/>
        </p:nvSpPr>
        <p:spPr>
          <a:xfrm>
            <a:off x="608655" y="3266490"/>
            <a:ext cx="2683989" cy="26985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4"/>
            <a:r>
              <a:rPr lang="en-AU" sz="1600" b="1" dirty="0">
                <a:solidFill>
                  <a:srgbClr val="052B67"/>
                </a:solidFill>
              </a:rPr>
              <a:t>Module Two</a:t>
            </a:r>
          </a:p>
          <a:p>
            <a:pPr marL="0" lvl="4">
              <a:spcAft>
                <a:spcPts val="600"/>
              </a:spcAft>
            </a:pPr>
            <a:r>
              <a:rPr lang="en-AU" sz="1600" dirty="0">
                <a:solidFill>
                  <a:srgbClr val="052B67"/>
                </a:solidFill>
              </a:rPr>
              <a:t>Leadership and Policy</a:t>
            </a:r>
          </a:p>
          <a:p>
            <a:pPr marL="0" lvl="4">
              <a:spcAft>
                <a:spcPts val="600"/>
              </a:spcAft>
            </a:pPr>
            <a:endParaRPr lang="en-AU" sz="400" dirty="0">
              <a:solidFill>
                <a:srgbClr val="052B67"/>
              </a:solidFill>
            </a:endParaRPr>
          </a:p>
          <a:p>
            <a:pPr marL="0" lvl="4"/>
            <a:r>
              <a:rPr lang="en-AU" sz="1600" b="1" dirty="0">
                <a:solidFill>
                  <a:srgbClr val="052B67"/>
                </a:solidFill>
              </a:rPr>
              <a:t>Module Three</a:t>
            </a:r>
          </a:p>
          <a:p>
            <a:pPr marL="0" lvl="4">
              <a:spcAft>
                <a:spcPts val="600"/>
              </a:spcAft>
            </a:pPr>
            <a:r>
              <a:rPr lang="en-AU" sz="1600" dirty="0">
                <a:solidFill>
                  <a:srgbClr val="052B67"/>
                </a:solidFill>
              </a:rPr>
              <a:t>Risk Management</a:t>
            </a:r>
          </a:p>
          <a:p>
            <a:pPr marL="0" lvl="4">
              <a:spcAft>
                <a:spcPts val="600"/>
              </a:spcAft>
            </a:pPr>
            <a:endParaRPr lang="en-AU" sz="400" dirty="0">
              <a:solidFill>
                <a:srgbClr val="052B67"/>
              </a:solidFill>
            </a:endParaRPr>
          </a:p>
          <a:p>
            <a:pPr marL="0" lvl="4"/>
            <a:r>
              <a:rPr lang="en-AU" sz="1600" b="1" dirty="0">
                <a:solidFill>
                  <a:srgbClr val="052B67"/>
                </a:solidFill>
              </a:rPr>
              <a:t>Module Four</a:t>
            </a:r>
          </a:p>
          <a:p>
            <a:pPr marL="0" lvl="4">
              <a:spcAft>
                <a:spcPts val="600"/>
              </a:spcAft>
            </a:pPr>
            <a:r>
              <a:rPr lang="en-AU" sz="1600" dirty="0">
                <a:solidFill>
                  <a:srgbClr val="052B67"/>
                </a:solidFill>
              </a:rPr>
              <a:t>Managing people</a:t>
            </a:r>
          </a:p>
          <a:p>
            <a:pPr marL="0" lvl="4">
              <a:spcAft>
                <a:spcPts val="600"/>
              </a:spcAft>
            </a:pPr>
            <a:endParaRPr lang="en-AU" sz="400" dirty="0">
              <a:solidFill>
                <a:srgbClr val="052B67"/>
              </a:solidFill>
            </a:endParaRPr>
          </a:p>
          <a:p>
            <a:pPr marL="0" lvl="4"/>
            <a:r>
              <a:rPr lang="en-AU" sz="1600" b="1" dirty="0">
                <a:solidFill>
                  <a:srgbClr val="052B67"/>
                </a:solidFill>
              </a:rPr>
              <a:t>Module Five</a:t>
            </a:r>
          </a:p>
          <a:p>
            <a:pPr marL="0" lvl="4">
              <a:lnSpc>
                <a:spcPct val="96000"/>
              </a:lnSpc>
            </a:pPr>
            <a:r>
              <a:rPr lang="en-AU" sz="1600" dirty="0">
                <a:solidFill>
                  <a:srgbClr val="052B67"/>
                </a:solidFill>
              </a:rPr>
              <a:t>Incidents and Reporting</a:t>
            </a:r>
          </a:p>
        </p:txBody>
      </p:sp>
    </p:spTree>
    <p:extLst>
      <p:ext uri="{BB962C8B-B14F-4D97-AF65-F5344CB8AC3E}">
        <p14:creationId xmlns:p14="http://schemas.microsoft.com/office/powerpoint/2010/main" val="128154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/>
      <p:bldP spid="16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Public Sans"/>
        <a:ea typeface=""/>
        <a:cs typeface=""/>
      </a:majorFont>
      <a:minorFont>
        <a:latin typeface="Public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CF8729E746145A19D3EB5579D09FF" ma:contentTypeVersion="14" ma:contentTypeDescription="Create a new document." ma:contentTypeScope="" ma:versionID="7a0710a5ba1278fe96f2801b91f7261e">
  <xsd:schema xmlns:xsd="http://www.w3.org/2001/XMLSchema" xmlns:xs="http://www.w3.org/2001/XMLSchema" xmlns:p="http://schemas.microsoft.com/office/2006/metadata/properties" xmlns:ns2="f2e6d14b-9ab8-4a1a-8f5a-5b4c00b27893" xmlns:ns3="9e4ca0ba-65a6-4131-8259-0f61af23a8ad" targetNamespace="http://schemas.microsoft.com/office/2006/metadata/properties" ma:root="true" ma:fieldsID="5f568eed8832a4064e38bc9bd537d192" ns2:_="" ns3:_="">
    <xsd:import namespace="f2e6d14b-9ab8-4a1a-8f5a-5b4c00b27893"/>
    <xsd:import namespace="9e4ca0ba-65a6-4131-8259-0f61af23a8ad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e6d14b-9ab8-4a1a-8f5a-5b4c00b27893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af5c7858-1779-4fce-bc43-9c88632d68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4ca0ba-65a6-4131-8259-0f61af23a8ad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a902888e-ddaa-4b01-812b-444615f4cbab}" ma:internalName="TaxCatchAll" ma:showField="CatchAllData" ma:web="9e4ca0ba-65a6-4131-8259-0f61af23a8a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e4ca0ba-65a6-4131-8259-0f61af23a8ad" xsi:nil="true"/>
    <lcf76f155ced4ddcb4097134ff3c332f xmlns="f2e6d14b-9ab8-4a1a-8f5a-5b4c00b27893">
      <Terms xmlns="http://schemas.microsoft.com/office/infopath/2007/PartnerControls"/>
    </lcf76f155ced4ddcb4097134ff3c332f>
    <SharedWithUsers xmlns="9e4ca0ba-65a6-4131-8259-0f61af23a8ad">
      <UserInfo>
        <DisplayName/>
        <AccountId xsi:nil="true"/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EDBF000F-1B59-463E-9BCF-2B93A9776E9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F63FD76-BFF0-4D70-AA3F-081A6CE7D65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e6d14b-9ab8-4a1a-8f5a-5b4c00b27893"/>
    <ds:schemaRef ds:uri="9e4ca0ba-65a6-4131-8259-0f61af23a8a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B189EA-9C1E-45C9-B148-2C3D0832228A}">
  <ds:schemaRefs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9e4ca0ba-65a6-4131-8259-0f61af23a8ad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f2e6d14b-9ab8-4a1a-8f5a-5b4c00b27893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16269</TotalTime>
  <Words>1434</Words>
  <Application>Microsoft Office PowerPoint</Application>
  <PresentationFormat>Widescreen</PresentationFormat>
  <Paragraphs>164</Paragraphs>
  <Slides>17</Slides>
  <Notes>16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Public Sans</vt:lpstr>
      <vt:lpstr>Public Sans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 Byrne</dc:creator>
  <cp:lastModifiedBy>Matty Adamson</cp:lastModifiedBy>
  <cp:revision>7</cp:revision>
  <dcterms:created xsi:type="dcterms:W3CDTF">2023-05-25T01:11:54Z</dcterms:created>
  <dcterms:modified xsi:type="dcterms:W3CDTF">2024-05-20T03:46:44Z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0x010100C5DCF8729E746145A19D3EB5579D09FF</vt:lpwstr>
  </property>
  <property fmtid="{D5CDD505-2E9C-101B-9397-08002B2CF9AE}" pid="3" name="Order">
    <vt:r8>12500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ComplianceAssetId">
    <vt:lpwstr/>
  </property>
  <property fmtid="{D5CDD505-2E9C-101B-9397-08002B2CF9AE}" pid="7" name="TemplateUrl">
    <vt:lpwstr/>
  </property>
  <property fmtid="{D5CDD505-2E9C-101B-9397-08002B2CF9AE}" pid="8" name="_ExtendedDescription">
    <vt:lpwstr/>
  </property>
  <property fmtid="{D5CDD505-2E9C-101B-9397-08002B2CF9AE}" pid="9" name="TriggerFlowInfo">
    <vt:lpwstr/>
  </property>
  <property fmtid="{D5CDD505-2E9C-101B-9397-08002B2CF9AE}" pid="10" name="MediaServiceImageTags">
    <vt:lpwstr/>
  </property>
</Properties>
</file>