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35" r:id="rId5"/>
    <p:sldMasterId id="2147483756" r:id="rId6"/>
    <p:sldMasterId id="2147483770" r:id="rId7"/>
  </p:sldMasterIdLst>
  <p:notesMasterIdLst>
    <p:notesMasterId r:id="rId33"/>
  </p:notesMasterIdLst>
  <p:handoutMasterIdLst>
    <p:handoutMasterId r:id="rId34"/>
  </p:handoutMasterIdLst>
  <p:sldIdLst>
    <p:sldId id="909" r:id="rId8"/>
    <p:sldId id="314" r:id="rId9"/>
    <p:sldId id="976" r:id="rId10"/>
    <p:sldId id="3330" r:id="rId11"/>
    <p:sldId id="3562" r:id="rId12"/>
    <p:sldId id="3572" r:id="rId13"/>
    <p:sldId id="3583" r:id="rId14"/>
    <p:sldId id="3584" r:id="rId15"/>
    <p:sldId id="3575" r:id="rId16"/>
    <p:sldId id="3580" r:id="rId17"/>
    <p:sldId id="3565" r:id="rId18"/>
    <p:sldId id="3585" r:id="rId19"/>
    <p:sldId id="3579" r:id="rId20"/>
    <p:sldId id="3578" r:id="rId21"/>
    <p:sldId id="3574" r:id="rId22"/>
    <p:sldId id="3573" r:id="rId23"/>
    <p:sldId id="3576" r:id="rId24"/>
    <p:sldId id="3582" r:id="rId25"/>
    <p:sldId id="3569" r:id="rId26"/>
    <p:sldId id="3586" r:id="rId27"/>
    <p:sldId id="3570" r:id="rId28"/>
    <p:sldId id="3513" r:id="rId29"/>
    <p:sldId id="3571" r:id="rId30"/>
    <p:sldId id="3478" r:id="rId31"/>
    <p:sldId id="948" r:id="rId32"/>
  </p:sldIdLst>
  <p:sldSz cx="12192000" cy="6858000"/>
  <p:notesSz cx="7010400" cy="92964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A09D67-5E12-42D6-B3DC-4E9F00D727DB}">
          <p14:sldIdLst>
            <p14:sldId id="909"/>
            <p14:sldId id="314"/>
            <p14:sldId id="976"/>
            <p14:sldId id="3330"/>
            <p14:sldId id="3562"/>
            <p14:sldId id="3572"/>
            <p14:sldId id="3583"/>
            <p14:sldId id="3584"/>
            <p14:sldId id="3575"/>
            <p14:sldId id="3580"/>
            <p14:sldId id="3565"/>
            <p14:sldId id="3585"/>
            <p14:sldId id="3579"/>
            <p14:sldId id="3578"/>
            <p14:sldId id="3574"/>
            <p14:sldId id="3573"/>
            <p14:sldId id="3576"/>
            <p14:sldId id="3582"/>
            <p14:sldId id="3569"/>
            <p14:sldId id="3586"/>
            <p14:sldId id="3570"/>
            <p14:sldId id="3513"/>
            <p14:sldId id="3571"/>
            <p14:sldId id="3478"/>
            <p14:sldId id="94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9C866F-4DD2-F100-C672-B960E92FDE6B}" name="Camren Cutuli" initials="CC" userId="S::c.cutuli@boardmatters.com.au::5d491f80-e2ff-48ce-8309-57e85e34d0de" providerId="AD"/>
  <p188:author id="{9D3503A0-5A39-9F74-C3A3-8258B884D72A}" name="June Lee" initials="JL" userId="S::j.lee@boardmatters.com.au::b3a1a5f2-fc1d-4835-9a89-5e44f89b953b" providerId="AD"/>
  <p188:author id="{57EB20AE-E855-902D-31E1-FF729B2C3714}" name="Jenny Robertson" initials="JR" userId="S::j.robertson@boardmatters.com.au::cb17282c-8917-4568-b0d6-9226f0b143a7" providerId="AD"/>
  <p188:author id="{54CC70BB-965C-F223-BDD0-603F2EB5B231}" name="Rebecca Mitchell" initials="RM" userId="Rebecca Mitchell" providerId="None"/>
  <p188:author id="{797239FF-9FA8-C17B-F677-C9FA70DD1E79}" name="Rebecca Mitchell" initials="RM" userId="S::r.mitchell@boardmatters.com.au::fbf7168d-3784-46ad-b65d-a1d275d67b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y Robertson" initials="JR" lastIdx="1" clrIdx="0">
    <p:extLst>
      <p:ext uri="{19B8F6BF-5375-455C-9EA6-DF929625EA0E}">
        <p15:presenceInfo xmlns:p15="http://schemas.microsoft.com/office/powerpoint/2012/main" userId="S::j.robertson@boardmatters.com.au::cb17282c-8917-4568-b0d6-9226f0b143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384"/>
    <a:srgbClr val="C8A5BE"/>
    <a:srgbClr val="0099FF"/>
    <a:srgbClr val="CC0000"/>
    <a:srgbClr val="70C272"/>
    <a:srgbClr val="50B452"/>
    <a:srgbClr val="FFCC00"/>
    <a:srgbClr val="FF5050"/>
    <a:srgbClr val="00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C1B7A-62B5-487D-AE9E-2574BA5DC2AA}" v="6" dt="2024-11-26T05:49:53.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9744" autoAdjust="0"/>
  </p:normalViewPr>
  <p:slideViewPr>
    <p:cSldViewPr snapToGrid="0">
      <p:cViewPr varScale="1">
        <p:scale>
          <a:sx n="88" d="100"/>
          <a:sy n="88" d="100"/>
        </p:scale>
        <p:origin x="1356" y="30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handoutMaster" Target="handoutMasters/handout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gs" Target="tags/tag1.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ren Cutuli" userId="5d491f80-e2ff-48ce-8309-57e85e34d0de" providerId="ADAL" clId="{63BC1B7A-62B5-487D-AE9E-2574BA5DC2AA}"/>
    <pc:docChg chg="undo custSel addSld delSld modSld sldOrd">
      <pc:chgData name="Camren Cutuli" userId="5d491f80-e2ff-48ce-8309-57e85e34d0de" providerId="ADAL" clId="{63BC1B7A-62B5-487D-AE9E-2574BA5DC2AA}" dt="2024-11-26T05:49:53.103" v="13"/>
      <pc:docMkLst>
        <pc:docMk/>
      </pc:docMkLst>
      <pc:sldChg chg="add">
        <pc:chgData name="Camren Cutuli" userId="5d491f80-e2ff-48ce-8309-57e85e34d0de" providerId="ADAL" clId="{63BC1B7A-62B5-487D-AE9E-2574BA5DC2AA}" dt="2024-11-26T05:49:15.727" v="10"/>
        <pc:sldMkLst>
          <pc:docMk/>
          <pc:sldMk cId="3836712982" sldId="314"/>
        </pc:sldMkLst>
      </pc:sldChg>
      <pc:sldChg chg="modSp add del mod ord setBg">
        <pc:chgData name="Camren Cutuli" userId="5d491f80-e2ff-48ce-8309-57e85e34d0de" providerId="ADAL" clId="{63BC1B7A-62B5-487D-AE9E-2574BA5DC2AA}" dt="2024-11-26T05:49:07.287" v="9"/>
        <pc:sldMkLst>
          <pc:docMk/>
          <pc:sldMk cId="1210377683" sldId="909"/>
        </pc:sldMkLst>
        <pc:spChg chg="mod">
          <ac:chgData name="Camren Cutuli" userId="5d491f80-e2ff-48ce-8309-57e85e34d0de" providerId="ADAL" clId="{63BC1B7A-62B5-487D-AE9E-2574BA5DC2AA}" dt="2024-11-26T05:49:03" v="6"/>
          <ac:spMkLst>
            <pc:docMk/>
            <pc:sldMk cId="1210377683" sldId="909"/>
            <ac:spMk id="2" creationId="{00000000-0000-0000-0000-000000000000}"/>
          </ac:spMkLst>
        </pc:spChg>
      </pc:sldChg>
      <pc:sldChg chg="add">
        <pc:chgData name="Camren Cutuli" userId="5d491f80-e2ff-48ce-8309-57e85e34d0de" providerId="ADAL" clId="{63BC1B7A-62B5-487D-AE9E-2574BA5DC2AA}" dt="2024-11-26T05:49:53.103" v="13"/>
        <pc:sldMkLst>
          <pc:docMk/>
          <pc:sldMk cId="1027365266" sldId="948"/>
        </pc:sldMkLst>
      </pc:sldChg>
      <pc:sldChg chg="add">
        <pc:chgData name="Camren Cutuli" userId="5d491f80-e2ff-48ce-8309-57e85e34d0de" providerId="ADAL" clId="{63BC1B7A-62B5-487D-AE9E-2574BA5DC2AA}" dt="2024-11-26T05:49:22.167" v="11"/>
        <pc:sldMkLst>
          <pc:docMk/>
          <pc:sldMk cId="3405008938" sldId="976"/>
        </pc:sldMkLst>
      </pc:sldChg>
      <pc:sldChg chg="modSp mod modNotesTx">
        <pc:chgData name="Camren Cutuli" userId="5d491f80-e2ff-48ce-8309-57e85e34d0de" providerId="ADAL" clId="{63BC1B7A-62B5-487D-AE9E-2574BA5DC2AA}" dt="2024-11-26T05:49:34.411" v="12" actId="1076"/>
        <pc:sldMkLst>
          <pc:docMk/>
          <pc:sldMk cId="3823327676" sldId="3330"/>
        </pc:sldMkLst>
        <pc:spChg chg="mod">
          <ac:chgData name="Camren Cutuli" userId="5d491f80-e2ff-48ce-8309-57e85e34d0de" providerId="ADAL" clId="{63BC1B7A-62B5-487D-AE9E-2574BA5DC2AA}" dt="2024-11-26T05:49:34.411" v="12" actId="1076"/>
          <ac:spMkLst>
            <pc:docMk/>
            <pc:sldMk cId="3823327676" sldId="3330"/>
            <ac:spMk id="7" creationId="{384947DA-F595-4A35-AB31-B50E9A4E2708}"/>
          </ac:spMkLst>
        </pc:spChg>
        <pc:spChg chg="mod">
          <ac:chgData name="Camren Cutuli" userId="5d491f80-e2ff-48ce-8309-57e85e34d0de" providerId="ADAL" clId="{63BC1B7A-62B5-487D-AE9E-2574BA5DC2AA}" dt="2024-11-26T05:49:34.411" v="12" actId="1076"/>
          <ac:spMkLst>
            <pc:docMk/>
            <pc:sldMk cId="3823327676" sldId="3330"/>
            <ac:spMk id="8" creationId="{E7223C59-8C48-4084-B605-C678EC712D6A}"/>
          </ac:spMkLst>
        </pc:spChg>
        <pc:spChg chg="mod">
          <ac:chgData name="Camren Cutuli" userId="5d491f80-e2ff-48ce-8309-57e85e34d0de" providerId="ADAL" clId="{63BC1B7A-62B5-487D-AE9E-2574BA5DC2AA}" dt="2024-11-26T05:49:34.411" v="12" actId="1076"/>
          <ac:spMkLst>
            <pc:docMk/>
            <pc:sldMk cId="3823327676" sldId="3330"/>
            <ac:spMk id="9" creationId="{C7960BE4-F6A0-4367-B863-052F6C3E6592}"/>
          </ac:spMkLst>
        </pc:spChg>
      </pc:sldChg>
      <pc:sldChg chg="modNotesTx">
        <pc:chgData name="Camren Cutuli" userId="5d491f80-e2ff-48ce-8309-57e85e34d0de" providerId="ADAL" clId="{63BC1B7A-62B5-487D-AE9E-2574BA5DC2AA}" dt="2024-11-26T05:48:23.449" v="2" actId="20577"/>
        <pc:sldMkLst>
          <pc:docMk/>
          <pc:sldMk cId="4150484745" sldId="35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6D852-2667-48DF-8234-433108D75883}" type="doc">
      <dgm:prSet loTypeId="urn:microsoft.com/office/officeart/2005/8/layout/radial1" loCatId="cycle" qsTypeId="urn:microsoft.com/office/officeart/2005/8/quickstyle/simple1" qsCatId="simple" csTypeId="urn:microsoft.com/office/officeart/2005/8/colors/accent4_2" csCatId="accent4" phldr="1"/>
      <dgm:spPr/>
      <dgm:t>
        <a:bodyPr/>
        <a:lstStyle/>
        <a:p>
          <a:endParaRPr lang="en-US"/>
        </a:p>
      </dgm:t>
    </dgm:pt>
    <dgm:pt modelId="{8BF05E8A-5C55-47C3-BCD1-577D3116E51F}">
      <dgm:prSet phldrT="[Text]" custT="1">
        <dgm:style>
          <a:lnRef idx="3">
            <a:schemeClr val="lt1"/>
          </a:lnRef>
          <a:fillRef idx="1">
            <a:schemeClr val="accent3"/>
          </a:fillRef>
          <a:effectRef idx="1">
            <a:schemeClr val="accent3"/>
          </a:effectRef>
          <a:fontRef idx="minor">
            <a:schemeClr val="lt1"/>
          </a:fontRef>
        </dgm:style>
      </dgm:prSet>
      <dgm:spPr>
        <a:ln/>
      </dgm:spPr>
      <dgm:t>
        <a:bodyPr/>
        <a:lstStyle/>
        <a:p>
          <a:r>
            <a:rPr lang="en-US" sz="2400" b="1" i="0" u="none" dirty="0">
              <a:solidFill>
                <a:schemeClr val="bg2"/>
              </a:solidFill>
              <a:latin typeface="+mn-lt"/>
              <a:ea typeface="Verdana" panose="020B0604030504040204" pitchFamily="34" charset="0"/>
              <a:cs typeface="Verdana" panose="020B0604030504040204" pitchFamily="34" charset="0"/>
            </a:rPr>
            <a:t>The </a:t>
          </a:r>
          <a:r>
            <a:rPr lang="en-US" sz="2400" b="1" i="1" u="none" dirty="0">
              <a:solidFill>
                <a:schemeClr val="bg2"/>
              </a:solidFill>
              <a:latin typeface="+mn-lt"/>
              <a:ea typeface="Verdana" panose="020B0604030504040204" pitchFamily="34" charset="0"/>
              <a:cs typeface="Verdana" panose="020B0604030504040204" pitchFamily="34" charset="0"/>
            </a:rPr>
            <a:t>ideal</a:t>
          </a:r>
          <a:r>
            <a:rPr lang="en-US" sz="2400" b="1" i="0" u="none" dirty="0">
              <a:solidFill>
                <a:schemeClr val="bg2"/>
              </a:solidFill>
              <a:latin typeface="+mn-lt"/>
              <a:ea typeface="Verdana" panose="020B0604030504040204" pitchFamily="34" charset="0"/>
              <a:cs typeface="Verdana" panose="020B0604030504040204" pitchFamily="34" charset="0"/>
            </a:rPr>
            <a:t> board</a:t>
          </a:r>
        </a:p>
      </dgm:t>
    </dgm:pt>
    <dgm:pt modelId="{37D95729-9B8F-4BA6-8BD6-04DC5877A4DF}" type="parTrans" cxnId="{863BD06E-2A05-47AF-A80B-0B4FA536282C}">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841EDB0B-9584-4222-B95E-DDFE3F0705BD}" type="sibTrans" cxnId="{863BD06E-2A05-47AF-A80B-0B4FA536282C}">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74189358-2C82-44B9-9225-671C6A349D20}">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2000" dirty="0">
              <a:solidFill>
                <a:schemeClr val="bg2"/>
              </a:solidFill>
              <a:latin typeface="+mn-lt"/>
              <a:ea typeface="Verdana" panose="020B0604030504040204" pitchFamily="34" charset="0"/>
              <a:cs typeface="Verdana" panose="020B0604030504040204" pitchFamily="34" charset="0"/>
            </a:rPr>
            <a:t>Diversity</a:t>
          </a:r>
          <a:endParaRPr lang="en-US" sz="1800" dirty="0">
            <a:solidFill>
              <a:schemeClr val="bg2"/>
            </a:solidFill>
            <a:latin typeface="+mn-lt"/>
            <a:ea typeface="Verdana" panose="020B0604030504040204" pitchFamily="34" charset="0"/>
            <a:cs typeface="Verdana" panose="020B0604030504040204" pitchFamily="34" charset="0"/>
          </a:endParaRPr>
        </a:p>
      </dgm:t>
    </dgm:pt>
    <dgm:pt modelId="{97E08A05-C08D-4937-AD23-4D8B753AEF33}" type="parTrans" cxnId="{5AD8B6B0-F9DE-462F-A77E-F0BAAB2B9E14}">
      <dgm:prSet custT="1"/>
      <dgm:spPr/>
      <dgm:t>
        <a:bodyPr/>
        <a:lstStyle/>
        <a:p>
          <a:endParaRPr lang="en-US" sz="200" dirty="0">
            <a:latin typeface="Verdana" panose="020B0604030504040204" pitchFamily="34" charset="0"/>
            <a:ea typeface="Verdana" panose="020B0604030504040204" pitchFamily="34" charset="0"/>
            <a:cs typeface="Verdana" panose="020B0604030504040204" pitchFamily="34" charset="0"/>
          </a:endParaRPr>
        </a:p>
      </dgm:t>
    </dgm:pt>
    <dgm:pt modelId="{F418811B-5B12-42BF-BAA1-691CA63A6ABA}" type="sibTrans" cxnId="{5AD8B6B0-F9DE-462F-A77E-F0BAAB2B9E14}">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E0390141-2170-441E-BEC2-28F7533FA4D3}">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2000" dirty="0">
              <a:solidFill>
                <a:schemeClr val="bg2"/>
              </a:solidFill>
              <a:latin typeface="+mn-lt"/>
              <a:ea typeface="Verdana" panose="020B0604030504040204" pitchFamily="34" charset="0"/>
              <a:cs typeface="Verdana" panose="020B0604030504040204" pitchFamily="34" charset="0"/>
            </a:rPr>
            <a:t>Board and Chair succession </a:t>
          </a:r>
        </a:p>
      </dgm:t>
    </dgm:pt>
    <dgm:pt modelId="{F72244BD-61E3-4D6E-B16D-CA1452F6AA9F}" type="parTrans" cxnId="{C8DAE3C0-E6F5-416D-BA8C-F65E91064D7D}">
      <dgm:prSet custT="1"/>
      <dgm:spPr/>
      <dgm:t>
        <a:bodyPr/>
        <a:lstStyle/>
        <a:p>
          <a:endParaRPr lang="en-US" sz="200" dirty="0">
            <a:latin typeface="Verdana" panose="020B0604030504040204" pitchFamily="34" charset="0"/>
            <a:ea typeface="Verdana" panose="020B0604030504040204" pitchFamily="34" charset="0"/>
            <a:cs typeface="Verdana" panose="020B0604030504040204" pitchFamily="34" charset="0"/>
          </a:endParaRPr>
        </a:p>
      </dgm:t>
    </dgm:pt>
    <dgm:pt modelId="{7639607A-E20E-434F-AA2B-B36CB2078734}" type="sibTrans" cxnId="{C8DAE3C0-E6F5-416D-BA8C-F65E91064D7D}">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20BF3D57-9D23-4E60-9B3B-07FA27B35D32}">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2000" dirty="0">
              <a:solidFill>
                <a:schemeClr val="bg2"/>
              </a:solidFill>
              <a:latin typeface="+mn-lt"/>
              <a:ea typeface="Verdana" panose="020B0604030504040204" pitchFamily="34" charset="0"/>
              <a:cs typeface="Verdana" panose="020B0604030504040204" pitchFamily="34" charset="0"/>
            </a:rPr>
            <a:t>Influencing the appointor</a:t>
          </a:r>
        </a:p>
      </dgm:t>
    </dgm:pt>
    <dgm:pt modelId="{50AB04EF-FB3E-475D-B8FD-18BA84C664B2}" type="parTrans" cxnId="{55379125-869A-4D15-903D-167292554C5E}">
      <dgm:prSet custT="1"/>
      <dgm:spPr/>
      <dgm:t>
        <a:bodyPr/>
        <a:lstStyle/>
        <a:p>
          <a:endParaRPr lang="en-US" sz="200" dirty="0">
            <a:latin typeface="Verdana" panose="020B0604030504040204" pitchFamily="34" charset="0"/>
            <a:ea typeface="Verdana" panose="020B0604030504040204" pitchFamily="34" charset="0"/>
            <a:cs typeface="Verdana" panose="020B0604030504040204" pitchFamily="34" charset="0"/>
          </a:endParaRPr>
        </a:p>
      </dgm:t>
    </dgm:pt>
    <dgm:pt modelId="{D62C9D09-C460-453A-A3C4-40E18510C2D6}" type="sibTrans" cxnId="{55379125-869A-4D15-903D-167292554C5E}">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4466169F-D70E-4D18-B9E5-FD8A33156801}" type="pres">
      <dgm:prSet presAssocID="{8096D852-2667-48DF-8234-433108D75883}" presName="cycle" presStyleCnt="0">
        <dgm:presLayoutVars>
          <dgm:chMax val="1"/>
          <dgm:dir/>
          <dgm:animLvl val="ctr"/>
          <dgm:resizeHandles val="exact"/>
        </dgm:presLayoutVars>
      </dgm:prSet>
      <dgm:spPr/>
    </dgm:pt>
    <dgm:pt modelId="{6BE9FE36-41B8-4B8A-BA2C-9C0B06EFF8C1}" type="pres">
      <dgm:prSet presAssocID="{8BF05E8A-5C55-47C3-BCD1-577D3116E51F}" presName="centerShape" presStyleLbl="node0" presStyleIdx="0" presStyleCnt="1" custScaleX="144373" custScaleY="144373" custLinFactNeighborX="-533" custLinFactNeighborY="-37555"/>
      <dgm:spPr/>
    </dgm:pt>
    <dgm:pt modelId="{CEA8A82A-E788-4090-B039-EC911F15CED8}" type="pres">
      <dgm:prSet presAssocID="{97E08A05-C08D-4937-AD23-4D8B753AEF33}" presName="Name9" presStyleLbl="parChTrans1D2" presStyleIdx="0" presStyleCnt="3"/>
      <dgm:spPr/>
    </dgm:pt>
    <dgm:pt modelId="{78DB7497-6A38-440B-8642-D7A17611AFA8}" type="pres">
      <dgm:prSet presAssocID="{97E08A05-C08D-4937-AD23-4D8B753AEF33}" presName="connTx" presStyleLbl="parChTrans1D2" presStyleIdx="0" presStyleCnt="3"/>
      <dgm:spPr/>
    </dgm:pt>
    <dgm:pt modelId="{DF167B99-6EFD-4EB1-9258-60D209A72B82}" type="pres">
      <dgm:prSet presAssocID="{74189358-2C82-44B9-9225-671C6A349D20}" presName="node" presStyleLbl="node1" presStyleIdx="0" presStyleCnt="3" custScaleX="114295" custScaleY="114295" custRadScaleRad="143267" custRadScaleInc="-95507">
        <dgm:presLayoutVars>
          <dgm:bulletEnabled val="1"/>
        </dgm:presLayoutVars>
      </dgm:prSet>
      <dgm:spPr/>
    </dgm:pt>
    <dgm:pt modelId="{4D8C29FD-1230-4A23-BBDA-72F2476E2F1A}" type="pres">
      <dgm:prSet presAssocID="{F72244BD-61E3-4D6E-B16D-CA1452F6AA9F}" presName="Name9" presStyleLbl="parChTrans1D2" presStyleIdx="1" presStyleCnt="3"/>
      <dgm:spPr/>
    </dgm:pt>
    <dgm:pt modelId="{FE4F122F-0A9B-488C-9270-86E90C2E5B98}" type="pres">
      <dgm:prSet presAssocID="{F72244BD-61E3-4D6E-B16D-CA1452F6AA9F}" presName="connTx" presStyleLbl="parChTrans1D2" presStyleIdx="1" presStyleCnt="3"/>
      <dgm:spPr/>
    </dgm:pt>
    <dgm:pt modelId="{ABF6DC87-6BF9-440F-B042-8366090BED5E}" type="pres">
      <dgm:prSet presAssocID="{E0390141-2170-441E-BEC2-28F7533FA4D3}" presName="node" presStyleLbl="node1" presStyleIdx="1" presStyleCnt="3" custScaleX="117707" custScaleY="114295" custRadScaleRad="147000" custRadScaleInc="-100802">
        <dgm:presLayoutVars>
          <dgm:bulletEnabled val="1"/>
        </dgm:presLayoutVars>
      </dgm:prSet>
      <dgm:spPr/>
    </dgm:pt>
    <dgm:pt modelId="{5F440B14-E38D-407B-9906-B9D292B1111D}" type="pres">
      <dgm:prSet presAssocID="{50AB04EF-FB3E-475D-B8FD-18BA84C664B2}" presName="Name9" presStyleLbl="parChTrans1D2" presStyleIdx="2" presStyleCnt="3"/>
      <dgm:spPr/>
    </dgm:pt>
    <dgm:pt modelId="{E8B97D63-D2FE-4517-801D-0860AD501F40}" type="pres">
      <dgm:prSet presAssocID="{50AB04EF-FB3E-475D-B8FD-18BA84C664B2}" presName="connTx" presStyleLbl="parChTrans1D2" presStyleIdx="2" presStyleCnt="3"/>
      <dgm:spPr/>
    </dgm:pt>
    <dgm:pt modelId="{6005FBE0-D6A5-4C3C-822A-1063FBC4A4E0}" type="pres">
      <dgm:prSet presAssocID="{20BF3D57-9D23-4E60-9B3B-07FA27B35D32}" presName="node" presStyleLbl="node1" presStyleIdx="2" presStyleCnt="3" custScaleX="128223" custScaleY="114295" custRadScaleRad="35520" custRadScaleInc="-101762">
        <dgm:presLayoutVars>
          <dgm:bulletEnabled val="1"/>
        </dgm:presLayoutVars>
      </dgm:prSet>
      <dgm:spPr/>
    </dgm:pt>
  </dgm:ptLst>
  <dgm:cxnLst>
    <dgm:cxn modelId="{55379125-869A-4D15-903D-167292554C5E}" srcId="{8BF05E8A-5C55-47C3-BCD1-577D3116E51F}" destId="{20BF3D57-9D23-4E60-9B3B-07FA27B35D32}" srcOrd="2" destOrd="0" parTransId="{50AB04EF-FB3E-475D-B8FD-18BA84C664B2}" sibTransId="{D62C9D09-C460-453A-A3C4-40E18510C2D6}"/>
    <dgm:cxn modelId="{D28E0526-28BE-4D7E-959D-E0273D08D2B6}" type="presOf" srcId="{E0390141-2170-441E-BEC2-28F7533FA4D3}" destId="{ABF6DC87-6BF9-440F-B042-8366090BED5E}" srcOrd="0" destOrd="0" presId="urn:microsoft.com/office/officeart/2005/8/layout/radial1"/>
    <dgm:cxn modelId="{001F112B-8B3F-4E95-A282-542B60061E48}" type="presOf" srcId="{F72244BD-61E3-4D6E-B16D-CA1452F6AA9F}" destId="{4D8C29FD-1230-4A23-BBDA-72F2476E2F1A}" srcOrd="0" destOrd="0" presId="urn:microsoft.com/office/officeart/2005/8/layout/radial1"/>
    <dgm:cxn modelId="{A35CAA38-BA38-4135-8D4E-60AED6F2AE5E}" type="presOf" srcId="{20BF3D57-9D23-4E60-9B3B-07FA27B35D32}" destId="{6005FBE0-D6A5-4C3C-822A-1063FBC4A4E0}" srcOrd="0" destOrd="0" presId="urn:microsoft.com/office/officeart/2005/8/layout/radial1"/>
    <dgm:cxn modelId="{E7F9EB3E-1D3B-4BF4-B4AB-B8A64D8E7503}" type="presOf" srcId="{F72244BD-61E3-4D6E-B16D-CA1452F6AA9F}" destId="{FE4F122F-0A9B-488C-9270-86E90C2E5B98}" srcOrd="1" destOrd="0" presId="urn:microsoft.com/office/officeart/2005/8/layout/radial1"/>
    <dgm:cxn modelId="{B3108361-48FE-4012-A4D3-4B711C6796F8}" type="presOf" srcId="{74189358-2C82-44B9-9225-671C6A349D20}" destId="{DF167B99-6EFD-4EB1-9258-60D209A72B82}" srcOrd="0" destOrd="0" presId="urn:microsoft.com/office/officeart/2005/8/layout/radial1"/>
    <dgm:cxn modelId="{863BD06E-2A05-47AF-A80B-0B4FA536282C}" srcId="{8096D852-2667-48DF-8234-433108D75883}" destId="{8BF05E8A-5C55-47C3-BCD1-577D3116E51F}" srcOrd="0" destOrd="0" parTransId="{37D95729-9B8F-4BA6-8BD6-04DC5877A4DF}" sibTransId="{841EDB0B-9584-4222-B95E-DDFE3F0705BD}"/>
    <dgm:cxn modelId="{C7D30A51-524C-4420-AFF8-9F9491BA6C4F}" type="presOf" srcId="{97E08A05-C08D-4937-AD23-4D8B753AEF33}" destId="{78DB7497-6A38-440B-8642-D7A17611AFA8}" srcOrd="1" destOrd="0" presId="urn:microsoft.com/office/officeart/2005/8/layout/radial1"/>
    <dgm:cxn modelId="{9A20F274-27C4-42DD-A7C8-D99835568B74}" type="presOf" srcId="{97E08A05-C08D-4937-AD23-4D8B753AEF33}" destId="{CEA8A82A-E788-4090-B039-EC911F15CED8}" srcOrd="0" destOrd="0" presId="urn:microsoft.com/office/officeart/2005/8/layout/radial1"/>
    <dgm:cxn modelId="{7B691587-EC7E-404F-9D90-981743D2E80A}" type="presOf" srcId="{8096D852-2667-48DF-8234-433108D75883}" destId="{4466169F-D70E-4D18-B9E5-FD8A33156801}" srcOrd="0" destOrd="0" presId="urn:microsoft.com/office/officeart/2005/8/layout/radial1"/>
    <dgm:cxn modelId="{AF08F4A6-EA23-4D04-9164-E09677CF2910}" type="presOf" srcId="{8BF05E8A-5C55-47C3-BCD1-577D3116E51F}" destId="{6BE9FE36-41B8-4B8A-BA2C-9C0B06EFF8C1}" srcOrd="0" destOrd="0" presId="urn:microsoft.com/office/officeart/2005/8/layout/radial1"/>
    <dgm:cxn modelId="{5AD8B6B0-F9DE-462F-A77E-F0BAAB2B9E14}" srcId="{8BF05E8A-5C55-47C3-BCD1-577D3116E51F}" destId="{74189358-2C82-44B9-9225-671C6A349D20}" srcOrd="0" destOrd="0" parTransId="{97E08A05-C08D-4937-AD23-4D8B753AEF33}" sibTransId="{F418811B-5B12-42BF-BAA1-691CA63A6ABA}"/>
    <dgm:cxn modelId="{C8DAE3C0-E6F5-416D-BA8C-F65E91064D7D}" srcId="{8BF05E8A-5C55-47C3-BCD1-577D3116E51F}" destId="{E0390141-2170-441E-BEC2-28F7533FA4D3}" srcOrd="1" destOrd="0" parTransId="{F72244BD-61E3-4D6E-B16D-CA1452F6AA9F}" sibTransId="{7639607A-E20E-434F-AA2B-B36CB2078734}"/>
    <dgm:cxn modelId="{5128E6C9-7715-4EB1-8C3C-3092A93A458C}" type="presOf" srcId="{50AB04EF-FB3E-475D-B8FD-18BA84C664B2}" destId="{5F440B14-E38D-407B-9906-B9D292B1111D}" srcOrd="0" destOrd="0" presId="urn:microsoft.com/office/officeart/2005/8/layout/radial1"/>
    <dgm:cxn modelId="{72987FFD-0C59-4D53-A076-0DDD69F34906}" type="presOf" srcId="{50AB04EF-FB3E-475D-B8FD-18BA84C664B2}" destId="{E8B97D63-D2FE-4517-801D-0860AD501F40}" srcOrd="1" destOrd="0" presId="urn:microsoft.com/office/officeart/2005/8/layout/radial1"/>
    <dgm:cxn modelId="{9E3DA263-9F23-4C7A-976D-1A9B87CCB2F7}" type="presParOf" srcId="{4466169F-D70E-4D18-B9E5-FD8A33156801}" destId="{6BE9FE36-41B8-4B8A-BA2C-9C0B06EFF8C1}" srcOrd="0" destOrd="0" presId="urn:microsoft.com/office/officeart/2005/8/layout/radial1"/>
    <dgm:cxn modelId="{14EDCAC2-D6B5-4257-BA6B-DF6622FC7201}" type="presParOf" srcId="{4466169F-D70E-4D18-B9E5-FD8A33156801}" destId="{CEA8A82A-E788-4090-B039-EC911F15CED8}" srcOrd="1" destOrd="0" presId="urn:microsoft.com/office/officeart/2005/8/layout/radial1"/>
    <dgm:cxn modelId="{02463A7F-D9BF-4A0F-86F3-0BFFEEFE68DC}" type="presParOf" srcId="{CEA8A82A-E788-4090-B039-EC911F15CED8}" destId="{78DB7497-6A38-440B-8642-D7A17611AFA8}" srcOrd="0" destOrd="0" presId="urn:microsoft.com/office/officeart/2005/8/layout/radial1"/>
    <dgm:cxn modelId="{6239DB3A-FE8D-44F3-A34A-119BAD1AD3BB}" type="presParOf" srcId="{4466169F-D70E-4D18-B9E5-FD8A33156801}" destId="{DF167B99-6EFD-4EB1-9258-60D209A72B82}" srcOrd="2" destOrd="0" presId="urn:microsoft.com/office/officeart/2005/8/layout/radial1"/>
    <dgm:cxn modelId="{21C6ED00-47D0-4D55-818C-82455AA2C94F}" type="presParOf" srcId="{4466169F-D70E-4D18-B9E5-FD8A33156801}" destId="{4D8C29FD-1230-4A23-BBDA-72F2476E2F1A}" srcOrd="3" destOrd="0" presId="urn:microsoft.com/office/officeart/2005/8/layout/radial1"/>
    <dgm:cxn modelId="{0649BE64-5E3E-49B0-8180-C4DC00F9B47A}" type="presParOf" srcId="{4D8C29FD-1230-4A23-BBDA-72F2476E2F1A}" destId="{FE4F122F-0A9B-488C-9270-86E90C2E5B98}" srcOrd="0" destOrd="0" presId="urn:microsoft.com/office/officeart/2005/8/layout/radial1"/>
    <dgm:cxn modelId="{E70AFA84-DEB0-4548-A742-B588BFA8750D}" type="presParOf" srcId="{4466169F-D70E-4D18-B9E5-FD8A33156801}" destId="{ABF6DC87-6BF9-440F-B042-8366090BED5E}" srcOrd="4" destOrd="0" presId="urn:microsoft.com/office/officeart/2005/8/layout/radial1"/>
    <dgm:cxn modelId="{81002A8A-D7EF-4C28-BCF6-7B4833C780F7}" type="presParOf" srcId="{4466169F-D70E-4D18-B9E5-FD8A33156801}" destId="{5F440B14-E38D-407B-9906-B9D292B1111D}" srcOrd="5" destOrd="0" presId="urn:microsoft.com/office/officeart/2005/8/layout/radial1"/>
    <dgm:cxn modelId="{2C5D6EFD-33EE-4499-B558-60A0871D7071}" type="presParOf" srcId="{5F440B14-E38D-407B-9906-B9D292B1111D}" destId="{E8B97D63-D2FE-4517-801D-0860AD501F40}" srcOrd="0" destOrd="0" presId="urn:microsoft.com/office/officeart/2005/8/layout/radial1"/>
    <dgm:cxn modelId="{9A753DDC-82BD-4AF6-8013-5FB397499F2A}" type="presParOf" srcId="{4466169F-D70E-4D18-B9E5-FD8A33156801}" destId="{6005FBE0-D6A5-4C3C-822A-1063FBC4A4E0}"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9FE36-41B8-4B8A-BA2C-9C0B06EFF8C1}">
      <dsp:nvSpPr>
        <dsp:cNvPr id="0" name=""/>
        <dsp:cNvSpPr/>
      </dsp:nvSpPr>
      <dsp:spPr>
        <a:xfrm>
          <a:off x="2725851" y="196109"/>
          <a:ext cx="2476458" cy="2476458"/>
        </a:xfrm>
        <a:prstGeom prst="ellipse">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u="none" kern="1200" dirty="0">
              <a:solidFill>
                <a:schemeClr val="bg2"/>
              </a:solidFill>
              <a:latin typeface="+mn-lt"/>
              <a:ea typeface="Verdana" panose="020B0604030504040204" pitchFamily="34" charset="0"/>
              <a:cs typeface="Verdana" panose="020B0604030504040204" pitchFamily="34" charset="0"/>
            </a:rPr>
            <a:t>The </a:t>
          </a:r>
          <a:r>
            <a:rPr lang="en-US" sz="2400" b="1" i="1" u="none" kern="1200" dirty="0">
              <a:solidFill>
                <a:schemeClr val="bg2"/>
              </a:solidFill>
              <a:latin typeface="+mn-lt"/>
              <a:ea typeface="Verdana" panose="020B0604030504040204" pitchFamily="34" charset="0"/>
              <a:cs typeface="Verdana" panose="020B0604030504040204" pitchFamily="34" charset="0"/>
            </a:rPr>
            <a:t>ideal</a:t>
          </a:r>
          <a:r>
            <a:rPr lang="en-US" sz="2400" b="1" i="0" u="none" kern="1200" dirty="0">
              <a:solidFill>
                <a:schemeClr val="bg2"/>
              </a:solidFill>
              <a:latin typeface="+mn-lt"/>
              <a:ea typeface="Verdana" panose="020B0604030504040204" pitchFamily="34" charset="0"/>
              <a:cs typeface="Verdana" panose="020B0604030504040204" pitchFamily="34" charset="0"/>
            </a:rPr>
            <a:t> board</a:t>
          </a:r>
        </a:p>
      </dsp:txBody>
      <dsp:txXfrm>
        <a:off x="3088520" y="558778"/>
        <a:ext cx="1751120" cy="1751120"/>
      </dsp:txXfrm>
    </dsp:sp>
    <dsp:sp modelId="{CEA8A82A-E788-4090-B039-EC911F15CED8}">
      <dsp:nvSpPr>
        <dsp:cNvPr id="0" name=""/>
        <dsp:cNvSpPr/>
      </dsp:nvSpPr>
      <dsp:spPr>
        <a:xfrm rot="10865576">
          <a:off x="2274183" y="1386833"/>
          <a:ext cx="451934" cy="39154"/>
        </a:xfrm>
        <a:custGeom>
          <a:avLst/>
          <a:gdLst/>
          <a:ahLst/>
          <a:cxnLst/>
          <a:rect l="0" t="0" r="0" b="0"/>
          <a:pathLst>
            <a:path>
              <a:moveTo>
                <a:pt x="0" y="19577"/>
              </a:moveTo>
              <a:lnTo>
                <a:pt x="451934" y="1957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US" sz="200" kern="1200" dirty="0">
            <a:latin typeface="Verdana" panose="020B0604030504040204" pitchFamily="34" charset="0"/>
            <a:ea typeface="Verdana" panose="020B0604030504040204" pitchFamily="34" charset="0"/>
            <a:cs typeface="Verdana" panose="020B0604030504040204" pitchFamily="34" charset="0"/>
          </a:endParaRPr>
        </a:p>
      </dsp:txBody>
      <dsp:txXfrm rot="10800000">
        <a:off x="2488852" y="1395112"/>
        <a:ext cx="22596" cy="22596"/>
      </dsp:txXfrm>
    </dsp:sp>
    <dsp:sp modelId="{DF167B99-6EFD-4EB1-9258-60D209A72B82}">
      <dsp:nvSpPr>
        <dsp:cNvPr id="0" name=""/>
        <dsp:cNvSpPr/>
      </dsp:nvSpPr>
      <dsp:spPr>
        <a:xfrm>
          <a:off x="313878" y="403140"/>
          <a:ext cx="1960524" cy="1960524"/>
        </a:xfrm>
        <a:prstGeom prst="ellipse">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2"/>
              </a:solidFill>
              <a:latin typeface="+mn-lt"/>
              <a:ea typeface="Verdana" panose="020B0604030504040204" pitchFamily="34" charset="0"/>
              <a:cs typeface="Verdana" panose="020B0604030504040204" pitchFamily="34" charset="0"/>
            </a:rPr>
            <a:t>Diversity</a:t>
          </a:r>
          <a:endParaRPr lang="en-US" sz="1800" kern="1200" dirty="0">
            <a:solidFill>
              <a:schemeClr val="bg2"/>
            </a:solidFill>
            <a:latin typeface="+mn-lt"/>
            <a:ea typeface="Verdana" panose="020B0604030504040204" pitchFamily="34" charset="0"/>
            <a:cs typeface="Verdana" panose="020B0604030504040204" pitchFamily="34" charset="0"/>
          </a:endParaRPr>
        </a:p>
      </dsp:txBody>
      <dsp:txXfrm>
        <a:off x="600990" y="690252"/>
        <a:ext cx="1386300" cy="1386300"/>
      </dsp:txXfrm>
    </dsp:sp>
    <dsp:sp modelId="{4D8C29FD-1230-4A23-BBDA-72F2476E2F1A}">
      <dsp:nvSpPr>
        <dsp:cNvPr id="0" name=""/>
        <dsp:cNvSpPr/>
      </dsp:nvSpPr>
      <dsp:spPr>
        <a:xfrm rot="14623">
          <a:off x="5202296" y="1421318"/>
          <a:ext cx="606527" cy="39154"/>
        </a:xfrm>
        <a:custGeom>
          <a:avLst/>
          <a:gdLst/>
          <a:ahLst/>
          <a:cxnLst/>
          <a:rect l="0" t="0" r="0" b="0"/>
          <a:pathLst>
            <a:path>
              <a:moveTo>
                <a:pt x="0" y="19577"/>
              </a:moveTo>
              <a:lnTo>
                <a:pt x="606527" y="1957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US" sz="200" kern="1200" dirty="0">
            <a:latin typeface="Verdana" panose="020B0604030504040204" pitchFamily="34" charset="0"/>
            <a:ea typeface="Verdana" panose="020B0604030504040204" pitchFamily="34" charset="0"/>
            <a:cs typeface="Verdana" panose="020B0604030504040204" pitchFamily="34" charset="0"/>
          </a:endParaRPr>
        </a:p>
      </dsp:txBody>
      <dsp:txXfrm>
        <a:off x="5490396" y="1425732"/>
        <a:ext cx="30326" cy="30326"/>
      </dsp:txXfrm>
    </dsp:sp>
    <dsp:sp modelId="{ABF6DC87-6BF9-440F-B042-8366090BED5E}">
      <dsp:nvSpPr>
        <dsp:cNvPr id="0" name=""/>
        <dsp:cNvSpPr/>
      </dsp:nvSpPr>
      <dsp:spPr>
        <a:xfrm>
          <a:off x="5808811" y="466217"/>
          <a:ext cx="2019051" cy="1960524"/>
        </a:xfrm>
        <a:prstGeom prst="ellipse">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2"/>
              </a:solidFill>
              <a:latin typeface="+mn-lt"/>
              <a:ea typeface="Verdana" panose="020B0604030504040204" pitchFamily="34" charset="0"/>
              <a:cs typeface="Verdana" panose="020B0604030504040204" pitchFamily="34" charset="0"/>
            </a:rPr>
            <a:t>Board and Chair succession </a:t>
          </a:r>
        </a:p>
      </dsp:txBody>
      <dsp:txXfrm>
        <a:off x="6104494" y="753329"/>
        <a:ext cx="1427685" cy="1386300"/>
      </dsp:txXfrm>
    </dsp:sp>
    <dsp:sp modelId="{5F440B14-E38D-407B-9906-B9D292B1111D}">
      <dsp:nvSpPr>
        <dsp:cNvPr id="0" name=""/>
        <dsp:cNvSpPr/>
      </dsp:nvSpPr>
      <dsp:spPr>
        <a:xfrm rot="5346511">
          <a:off x="3858616" y="2779526"/>
          <a:ext cx="253401" cy="39154"/>
        </a:xfrm>
        <a:custGeom>
          <a:avLst/>
          <a:gdLst/>
          <a:ahLst/>
          <a:cxnLst/>
          <a:rect l="0" t="0" r="0" b="0"/>
          <a:pathLst>
            <a:path>
              <a:moveTo>
                <a:pt x="0" y="19577"/>
              </a:moveTo>
              <a:lnTo>
                <a:pt x="253401" y="1957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US" sz="200" kern="1200" dirty="0">
            <a:latin typeface="Verdana" panose="020B0604030504040204" pitchFamily="34" charset="0"/>
            <a:ea typeface="Verdana" panose="020B0604030504040204" pitchFamily="34" charset="0"/>
            <a:cs typeface="Verdana" panose="020B0604030504040204" pitchFamily="34" charset="0"/>
          </a:endParaRPr>
        </a:p>
      </dsp:txBody>
      <dsp:txXfrm>
        <a:off x="3978982" y="2792768"/>
        <a:ext cx="12670" cy="12670"/>
      </dsp:txXfrm>
    </dsp:sp>
    <dsp:sp modelId="{6005FBE0-D6A5-4C3C-822A-1063FBC4A4E0}">
      <dsp:nvSpPr>
        <dsp:cNvPr id="0" name=""/>
        <dsp:cNvSpPr/>
      </dsp:nvSpPr>
      <dsp:spPr>
        <a:xfrm>
          <a:off x="2902822" y="2925694"/>
          <a:ext cx="2199434" cy="1960524"/>
        </a:xfrm>
        <a:prstGeom prst="ellipse">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2"/>
              </a:solidFill>
              <a:latin typeface="+mn-lt"/>
              <a:ea typeface="Verdana" panose="020B0604030504040204" pitchFamily="34" charset="0"/>
              <a:cs typeface="Verdana" panose="020B0604030504040204" pitchFamily="34" charset="0"/>
            </a:rPr>
            <a:t>Influencing the appointor</a:t>
          </a:r>
        </a:p>
      </dsp:txBody>
      <dsp:txXfrm>
        <a:off x="3224922" y="3212806"/>
        <a:ext cx="1555234" cy="13863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FAAD2-1309-4253-A3F3-016DC03A1608}"/>
              </a:ext>
            </a:extLst>
          </p:cNvPr>
          <p:cNvSpPr>
            <a:spLocks noGrp="1"/>
          </p:cNvSpPr>
          <p:nvPr>
            <p:ph type="hdr" sz="quarter"/>
          </p:nvPr>
        </p:nvSpPr>
        <p:spPr>
          <a:xfrm>
            <a:off x="1" y="2"/>
            <a:ext cx="3037579" cy="465757"/>
          </a:xfrm>
          <a:prstGeom prst="rect">
            <a:avLst/>
          </a:prstGeom>
        </p:spPr>
        <p:txBody>
          <a:bodyPr vert="horz" lIns="88224" tIns="44112" rIns="88224" bIns="44112" rtlCol="0"/>
          <a:lstStyle>
            <a:lvl1pPr algn="l">
              <a:defRPr sz="1100"/>
            </a:lvl1pPr>
          </a:lstStyle>
          <a:p>
            <a:endParaRPr lang="en-AU"/>
          </a:p>
        </p:txBody>
      </p:sp>
      <p:sp>
        <p:nvSpPr>
          <p:cNvPr id="3" name="Date Placeholder 2">
            <a:extLst>
              <a:ext uri="{FF2B5EF4-FFF2-40B4-BE49-F238E27FC236}">
                <a16:creationId xmlns:a16="http://schemas.microsoft.com/office/drawing/2014/main" id="{72E9FA06-F60A-4DAB-B333-57688C133905}"/>
              </a:ext>
            </a:extLst>
          </p:cNvPr>
          <p:cNvSpPr>
            <a:spLocks noGrp="1"/>
          </p:cNvSpPr>
          <p:nvPr>
            <p:ph type="dt" sz="quarter" idx="1"/>
          </p:nvPr>
        </p:nvSpPr>
        <p:spPr>
          <a:xfrm>
            <a:off x="3971255" y="2"/>
            <a:ext cx="3037578" cy="465757"/>
          </a:xfrm>
          <a:prstGeom prst="rect">
            <a:avLst/>
          </a:prstGeom>
        </p:spPr>
        <p:txBody>
          <a:bodyPr vert="horz" lIns="88224" tIns="44112" rIns="88224" bIns="44112" rtlCol="0"/>
          <a:lstStyle>
            <a:lvl1pPr algn="r">
              <a:defRPr sz="1100"/>
            </a:lvl1pPr>
          </a:lstStyle>
          <a:p>
            <a:r>
              <a:rPr lang="en-US"/>
              <a:t>DRAFT FOR CONSIDERATION</a:t>
            </a:r>
            <a:endParaRPr lang="en-AU"/>
          </a:p>
        </p:txBody>
      </p:sp>
      <p:sp>
        <p:nvSpPr>
          <p:cNvPr id="4" name="Footer Placeholder 3">
            <a:extLst>
              <a:ext uri="{FF2B5EF4-FFF2-40B4-BE49-F238E27FC236}">
                <a16:creationId xmlns:a16="http://schemas.microsoft.com/office/drawing/2014/main" id="{98840619-7BD3-4E3E-92B1-D98B25BA8748}"/>
              </a:ext>
            </a:extLst>
          </p:cNvPr>
          <p:cNvSpPr>
            <a:spLocks noGrp="1"/>
          </p:cNvSpPr>
          <p:nvPr>
            <p:ph type="ftr" sz="quarter" idx="2"/>
          </p:nvPr>
        </p:nvSpPr>
        <p:spPr>
          <a:xfrm>
            <a:off x="1" y="8830644"/>
            <a:ext cx="3037579" cy="465757"/>
          </a:xfrm>
          <a:prstGeom prst="rect">
            <a:avLst/>
          </a:prstGeom>
        </p:spPr>
        <p:txBody>
          <a:bodyPr vert="horz" lIns="88224" tIns="44112" rIns="88224" bIns="44112" rtlCol="0" anchor="b"/>
          <a:lstStyle>
            <a:lvl1pPr algn="l">
              <a:defRPr sz="1100"/>
            </a:lvl1pPr>
          </a:lstStyle>
          <a:p>
            <a:endParaRPr lang="en-AU"/>
          </a:p>
        </p:txBody>
      </p:sp>
      <p:sp>
        <p:nvSpPr>
          <p:cNvPr id="5" name="Slide Number Placeholder 4">
            <a:extLst>
              <a:ext uri="{FF2B5EF4-FFF2-40B4-BE49-F238E27FC236}">
                <a16:creationId xmlns:a16="http://schemas.microsoft.com/office/drawing/2014/main" id="{2D393B64-1EC6-40B7-A380-65B87564A63B}"/>
              </a:ext>
            </a:extLst>
          </p:cNvPr>
          <p:cNvSpPr>
            <a:spLocks noGrp="1"/>
          </p:cNvSpPr>
          <p:nvPr>
            <p:ph type="sldNum" sz="quarter" idx="3"/>
          </p:nvPr>
        </p:nvSpPr>
        <p:spPr>
          <a:xfrm>
            <a:off x="3971255" y="8830644"/>
            <a:ext cx="3037578" cy="465757"/>
          </a:xfrm>
          <a:prstGeom prst="rect">
            <a:avLst/>
          </a:prstGeom>
        </p:spPr>
        <p:txBody>
          <a:bodyPr vert="horz" lIns="88224" tIns="44112" rIns="88224" bIns="44112" rtlCol="0" anchor="b"/>
          <a:lstStyle>
            <a:lvl1pPr algn="r">
              <a:defRPr sz="1100"/>
            </a:lvl1pPr>
          </a:lstStyle>
          <a:p>
            <a:fld id="{3AE254E9-C3DF-4F65-920C-DD75414E7012}" type="slidenum">
              <a:rPr lang="en-AU" smtClean="0"/>
              <a:t>‹#›</a:t>
            </a:fld>
            <a:endParaRPr lang="en-AU"/>
          </a:p>
        </p:txBody>
      </p:sp>
    </p:spTree>
    <p:extLst>
      <p:ext uri="{BB962C8B-B14F-4D97-AF65-F5344CB8AC3E}">
        <p14:creationId xmlns:p14="http://schemas.microsoft.com/office/powerpoint/2010/main" val="5839318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7840" cy="464819"/>
          </a:xfrm>
          <a:prstGeom prst="rect">
            <a:avLst/>
          </a:prstGeom>
        </p:spPr>
        <p:txBody>
          <a:bodyPr vert="horz" lIns="91435" tIns="45718" rIns="91435" bIns="45718" rtlCol="0"/>
          <a:lstStyle>
            <a:lvl1pPr algn="l">
              <a:defRPr sz="1100"/>
            </a:lvl1pPr>
          </a:lstStyle>
          <a:p>
            <a:endParaRPr lang="en-US"/>
          </a:p>
        </p:txBody>
      </p:sp>
      <p:sp>
        <p:nvSpPr>
          <p:cNvPr id="3" name="Date Placeholder 2"/>
          <p:cNvSpPr>
            <a:spLocks noGrp="1"/>
          </p:cNvSpPr>
          <p:nvPr>
            <p:ph type="dt" idx="1"/>
          </p:nvPr>
        </p:nvSpPr>
        <p:spPr>
          <a:xfrm>
            <a:off x="3970941" y="2"/>
            <a:ext cx="3037840" cy="464819"/>
          </a:xfrm>
          <a:prstGeom prst="rect">
            <a:avLst/>
          </a:prstGeom>
        </p:spPr>
        <p:txBody>
          <a:bodyPr vert="horz" lIns="91435" tIns="45718" rIns="91435" bIns="45718" rtlCol="0"/>
          <a:lstStyle>
            <a:lvl1pPr algn="r">
              <a:defRPr sz="1100"/>
            </a:lvl1pPr>
          </a:lstStyle>
          <a:p>
            <a:r>
              <a:rPr lang="en-US"/>
              <a:t>DRAFT FOR CONSIDERATION</a:t>
            </a:r>
          </a:p>
        </p:txBody>
      </p:sp>
      <p:sp>
        <p:nvSpPr>
          <p:cNvPr id="5" name="Notes Placeholder 4"/>
          <p:cNvSpPr>
            <a:spLocks noGrp="1"/>
          </p:cNvSpPr>
          <p:nvPr>
            <p:ph type="body" sz="quarter" idx="3"/>
          </p:nvPr>
        </p:nvSpPr>
        <p:spPr>
          <a:xfrm>
            <a:off x="137859" y="4415792"/>
            <a:ext cx="6734683" cy="4183379"/>
          </a:xfrm>
          <a:prstGeom prst="rect">
            <a:avLst/>
          </a:prstGeom>
        </p:spPr>
        <p:txBody>
          <a:bodyPr vert="horz" lIns="91435" tIns="45718" rIns="91435" bIns="45718"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4" y="8829971"/>
            <a:ext cx="3037840" cy="464819"/>
          </a:xfrm>
          <a:prstGeom prst="rect">
            <a:avLst/>
          </a:prstGeom>
        </p:spPr>
        <p:txBody>
          <a:bodyPr vert="horz" lIns="91435" tIns="45718" rIns="91435" bIns="45718" rtlCol="0" anchor="b"/>
          <a:lstStyle>
            <a:lvl1pPr algn="l">
              <a:defRPr sz="1100"/>
            </a:lvl1pPr>
          </a:lstStyle>
          <a:p>
            <a:endParaRPr lang="en-US"/>
          </a:p>
        </p:txBody>
      </p:sp>
      <p:sp>
        <p:nvSpPr>
          <p:cNvPr id="7" name="Slide Number Placeholder 6"/>
          <p:cNvSpPr>
            <a:spLocks noGrp="1"/>
          </p:cNvSpPr>
          <p:nvPr>
            <p:ph type="sldNum" sz="quarter" idx="5"/>
          </p:nvPr>
        </p:nvSpPr>
        <p:spPr>
          <a:xfrm>
            <a:off x="3970941" y="8829971"/>
            <a:ext cx="3037840" cy="464819"/>
          </a:xfrm>
          <a:prstGeom prst="rect">
            <a:avLst/>
          </a:prstGeom>
        </p:spPr>
        <p:txBody>
          <a:bodyPr vert="horz" lIns="91435" tIns="45718" rIns="91435" bIns="45718" rtlCol="0" anchor="b"/>
          <a:lstStyle>
            <a:lvl1pPr algn="r">
              <a:defRPr sz="1100"/>
            </a:lvl1pPr>
          </a:lstStyle>
          <a:p>
            <a:fld id="{AB7A57D4-9270-AE45-9F20-CC4D0505A9FE}" type="slidenum">
              <a:rPr lang="en-US" smtClean="0"/>
              <a:t>‹#›</a:t>
            </a:fld>
            <a:endParaRPr lang="en-US"/>
          </a:p>
        </p:txBody>
      </p:sp>
      <p:sp>
        <p:nvSpPr>
          <p:cNvPr id="8" name="Slide Image Placeholder 7">
            <a:extLst>
              <a:ext uri="{FF2B5EF4-FFF2-40B4-BE49-F238E27FC236}">
                <a16:creationId xmlns:a16="http://schemas.microsoft.com/office/drawing/2014/main" id="{A7871EBC-B2D6-4960-9A38-8286C6B444D0}"/>
              </a:ext>
            </a:extLst>
          </p:cNvPr>
          <p:cNvSpPr>
            <a:spLocks noGrp="1" noRot="1" noChangeAspect="1"/>
          </p:cNvSpPr>
          <p:nvPr>
            <p:ph type="sldImg" idx="2"/>
          </p:nvPr>
        </p:nvSpPr>
        <p:spPr>
          <a:xfrm>
            <a:off x="715963" y="1160463"/>
            <a:ext cx="5580062" cy="3138487"/>
          </a:xfrm>
          <a:prstGeom prst="rect">
            <a:avLst/>
          </a:prstGeom>
          <a:noFill/>
          <a:ln w="12700">
            <a:solidFill>
              <a:prstClr val="black"/>
            </a:solidFill>
          </a:ln>
        </p:spPr>
        <p:txBody>
          <a:bodyPr vert="horz" lIns="88224" tIns="44112" rIns="88224" bIns="44112" rtlCol="0" anchor="ctr"/>
          <a:lstStyle/>
          <a:p>
            <a:endParaRPr lang="en-AU"/>
          </a:p>
        </p:txBody>
      </p:sp>
    </p:spTree>
    <p:extLst>
      <p:ext uri="{BB962C8B-B14F-4D97-AF65-F5344CB8AC3E}">
        <p14:creationId xmlns:p14="http://schemas.microsoft.com/office/powerpoint/2010/main" val="3361002519"/>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sectorcapability@sport.nsw.gov.au"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Welcome everyone and thank you for joining us today for this information session on Succession Planning for SSO Boards. I am Russel Grimson, Manager Sector Capability, &amp; I am introducing today’s session.  Today we welcome Jenny Robertson from Board Matters who will be giving us practical advice on how you can effectively introduce succession planning into your Governance practices.</a:t>
            </a:r>
          </a:p>
          <a:p>
            <a:pPr>
              <a:lnSpc>
                <a:spcPct val="107000"/>
              </a:lnSpc>
              <a:spcAft>
                <a:spcPts val="800"/>
              </a:spcAft>
            </a:pPr>
            <a:endPar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Before we start, here are a few housekeeping points.</a:t>
            </a:r>
          </a:p>
          <a:p>
            <a:pPr>
              <a:lnSpc>
                <a:spcPct val="107000"/>
              </a:lnSpc>
              <a:spcAft>
                <a:spcPts val="800"/>
              </a:spcAft>
            </a:pPr>
            <a:endPar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As we have quite a few people on the call, we have muted everyone’s camera and microphone to assist with a smooth presentation.</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Similarly, we’ve also turned off the hand-raise and “React” functions – but we encourage you to ask your questions in the “Chat”. </a:t>
            </a:r>
            <a:r>
              <a:rPr lang="en-AU" sz="1800" dirty="0">
                <a:effectLst/>
                <a:latin typeface="Calibri" panose="020F0502020204030204" pitchFamily="34" charset="0"/>
                <a:ea typeface="Calibri" panose="020F0502020204030204" pitchFamily="34" charset="0"/>
              </a:rPr>
              <a:t>We will endeavour to respond to any questions during the session.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will be recording today’s presentation &amp; it will be made available on the OSP page of the Office of Sport website later this week.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5DB7FB3-9F8F-4327-9A60-A115051BF72F}"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0800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The context in which companies operate today has been dramatically transformed by unprecedented circumstances including, but not limited to, climate change, diversity, equity, and inclusion, as well as the impact of the COVID-19 global pandemic. Moreover, companies today have also shifted to focus on stakeholder capitalism; meaning shareholder interests are having to be balanced with those of other stakeholder groups such as customers, employees and society as a whole.</a:t>
            </a:r>
          </a:p>
          <a:p>
            <a:endParaRPr lang="en-AU" sz="1000" dirty="0"/>
          </a:p>
          <a:p>
            <a:r>
              <a:rPr lang="en-AU" sz="1000" dirty="0"/>
              <a:t>One of the worst mistakes a board can make is not looking beyond its traditional networks and unconscious biases. “The standard excuse of ‘We couldn’t find any qualified diverse board candidates’ just doesn’t fly anymore,” says Logue. “Investors are putting their foot down, and boards must approach renewal and succession planning more creatively,” she notes. </a:t>
            </a:r>
          </a:p>
          <a:p>
            <a:endParaRPr lang="en-AU" sz="1000" dirty="0"/>
          </a:p>
          <a:p>
            <a:r>
              <a:rPr lang="en-AU" sz="1000" dirty="0"/>
              <a:t>Boards can demonstrate forward-thinking by constructing and nurturing a succession plan that authentically reflects the company’s culture and strategic vision. There is no time to sit idle. </a:t>
            </a:r>
          </a:p>
          <a:p>
            <a:endParaRPr lang="en-AU" sz="1000" dirty="0"/>
          </a:p>
          <a:p>
            <a:r>
              <a:rPr lang="en-US" sz="1000" b="1" dirty="0"/>
              <a:t>Forward-looking boards are well equipped to manage this. These boards make an ongoing commitment to understanding company risks and opportunities, culture, values, and strategic vision, and remain apprised of the latest corporate governance best practices. </a:t>
            </a:r>
          </a:p>
        </p:txBody>
      </p:sp>
      <p:sp>
        <p:nvSpPr>
          <p:cNvPr id="5" name="Slide Number Placeholder 4"/>
          <p:cNvSpPr>
            <a:spLocks noGrp="1"/>
          </p:cNvSpPr>
          <p:nvPr>
            <p:ph type="sldNum" sz="quarter" idx="5"/>
          </p:nvPr>
        </p:nvSpPr>
        <p:spPr/>
        <p:txBody>
          <a:bodyPr/>
          <a:lstStyle/>
          <a:p>
            <a:fld id="{AB7A57D4-9270-AE45-9F20-CC4D0505A9FE}" type="slidenum">
              <a:rPr lang="en-US" smtClean="0"/>
              <a:t>11</a:t>
            </a:fld>
            <a:endParaRPr lang="en-US"/>
          </a:p>
        </p:txBody>
      </p:sp>
      <p:sp>
        <p:nvSpPr>
          <p:cNvPr id="6" name="Date Placeholder 5">
            <a:extLst>
              <a:ext uri="{FF2B5EF4-FFF2-40B4-BE49-F238E27FC236}">
                <a16:creationId xmlns:a16="http://schemas.microsoft.com/office/drawing/2014/main" id="{F1C9A240-2489-F4E0-4E46-53D0CC183549}"/>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147738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 broad pattern of incompetence or corruption”.</a:t>
            </a:r>
          </a:p>
          <a:p>
            <a:r>
              <a:rPr lang="en-US" altLang="en-US" dirty="0"/>
              <a:t>Most failures (Enron, </a:t>
            </a:r>
            <a:r>
              <a:rPr lang="en-US" altLang="en-US" dirty="0" err="1"/>
              <a:t>Worldcom</a:t>
            </a:r>
            <a:r>
              <a:rPr lang="en-US" altLang="en-US" dirty="0"/>
              <a:t>) followed accepted practices at the time.</a:t>
            </a:r>
          </a:p>
          <a:p>
            <a:endParaRPr lang="en-AU" dirty="0"/>
          </a:p>
          <a:p>
            <a:endParaRPr lang="en-AU" dirty="0"/>
          </a:p>
        </p:txBody>
      </p:sp>
      <p:sp>
        <p:nvSpPr>
          <p:cNvPr id="5" name="Slide Number Placeholder 4"/>
          <p:cNvSpPr>
            <a:spLocks noGrp="1"/>
          </p:cNvSpPr>
          <p:nvPr>
            <p:ph type="sldNum" sz="quarter" idx="5"/>
          </p:nvPr>
        </p:nvSpPr>
        <p:spPr/>
        <p:txBody>
          <a:bodyPr/>
          <a:lstStyle/>
          <a:p>
            <a:fld id="{AB7A57D4-9270-AE45-9F20-CC4D0505A9FE}" type="slidenum">
              <a:rPr lang="en-US" smtClean="0"/>
              <a:t>13</a:t>
            </a:fld>
            <a:endParaRPr lang="en-US"/>
          </a:p>
        </p:txBody>
      </p:sp>
      <p:sp>
        <p:nvSpPr>
          <p:cNvPr id="6" name="Date Placeholder 5">
            <a:extLst>
              <a:ext uri="{FF2B5EF4-FFF2-40B4-BE49-F238E27FC236}">
                <a16:creationId xmlns:a16="http://schemas.microsoft.com/office/drawing/2014/main" id="{0E7B9110-059A-24E0-D8A6-42ACD97F6D48}"/>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2834455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431800" indent="0">
              <a:buNone/>
            </a:pPr>
            <a:r>
              <a:rPr lang="en-AU" sz="1200" b="1" dirty="0">
                <a:ea typeface="Aptos" panose="020B0004020202020204" pitchFamily="34" charset="0"/>
                <a:cs typeface="Times New Roman" panose="02020603050405020304" pitchFamily="18" charset="0"/>
              </a:rPr>
              <a:t>K</a:t>
            </a:r>
            <a:r>
              <a:rPr lang="en-AU" sz="1200" b="1" dirty="0">
                <a:effectLst/>
                <a:ea typeface="Aptos" panose="020B0004020202020204" pitchFamily="34" charset="0"/>
                <a:cs typeface="Times New Roman" panose="02020603050405020304" pitchFamily="18" charset="0"/>
              </a:rPr>
              <a:t>ey tenements to inform good succession practices </a:t>
            </a:r>
          </a:p>
          <a:p>
            <a:pPr marL="342900" marR="431800" indent="-342900">
              <a:buFont typeface="Symbol" panose="05050102010706020507" pitchFamily="18" charset="2"/>
              <a:buChar char=""/>
            </a:pPr>
            <a:endParaRPr lang="en-AU" dirty="0"/>
          </a:p>
          <a:p>
            <a:pPr marL="342900" marR="431800" indent="-342900">
              <a:buFont typeface="Symbol" panose="05050102010706020507" pitchFamily="18" charset="2"/>
              <a:buChar char=""/>
            </a:pPr>
            <a:r>
              <a:rPr lang="en-AU" dirty="0"/>
              <a:t>Define: Clearly define the key roles, responsibilities and owners of succession planning  (and delegations where appropriate)</a:t>
            </a:r>
          </a:p>
          <a:p>
            <a:pPr marL="342900" marR="431800" lvl="0" indent="-342900">
              <a:buFont typeface="Symbol" panose="05050102010706020507" pitchFamily="18" charset="2"/>
              <a:buChar char=""/>
            </a:pPr>
            <a:r>
              <a:rPr lang="en-AU" dirty="0">
                <a:ea typeface="Aptos" panose="020B0004020202020204" pitchFamily="34" charset="0"/>
              </a:rPr>
              <a:t>Approach: Embed a top-down approach to </a:t>
            </a:r>
            <a:r>
              <a:rPr lang="en-AU" dirty="0" err="1">
                <a:ea typeface="Aptos" panose="020B0004020202020204" pitchFamily="34" charset="0"/>
              </a:rPr>
              <a:t>strategise</a:t>
            </a:r>
            <a:r>
              <a:rPr lang="en-AU" dirty="0">
                <a:ea typeface="Aptos" panose="020B0004020202020204" pitchFamily="34" charset="0"/>
              </a:rPr>
              <a:t> and inform the right cultural tone to succession from the Board</a:t>
            </a:r>
          </a:p>
          <a:p>
            <a:pPr marL="342900" marR="431800" indent="-342900">
              <a:buFont typeface="Symbol" panose="05050102010706020507" pitchFamily="18" charset="2"/>
              <a:buChar char=""/>
            </a:pPr>
            <a:r>
              <a:rPr lang="en-AU" dirty="0">
                <a:ea typeface="Aptos" panose="020B0004020202020204" pitchFamily="34" charset="0"/>
              </a:rPr>
              <a:t>Targets: Set what your ‘ideal’ settings are for targets and goals for diversity and mix (this is not a barrier!)</a:t>
            </a:r>
          </a:p>
          <a:p>
            <a:pPr marL="342900" marR="431800" indent="-342900">
              <a:buFont typeface="Symbol" panose="05050102010706020507" pitchFamily="18" charset="2"/>
              <a:buChar char=""/>
            </a:pPr>
            <a:r>
              <a:rPr lang="en-AU" dirty="0">
                <a:ea typeface="Aptos" panose="020B0004020202020204" pitchFamily="34" charset="0"/>
              </a:rPr>
              <a:t>Map: Articulate how your </a:t>
            </a:r>
            <a:r>
              <a:rPr lang="en-AU" dirty="0" err="1">
                <a:ea typeface="Aptos" panose="020B0004020202020204" pitchFamily="34" charset="0"/>
              </a:rPr>
              <a:t>SSO</a:t>
            </a:r>
            <a:r>
              <a:rPr lang="en-AU" dirty="0">
                <a:ea typeface="Aptos" panose="020B0004020202020204" pitchFamily="34" charset="0"/>
              </a:rPr>
              <a:t> Board plans to implement and achieve its targets whilst balancing the need for refreshment and that of retaining corporate knowledge </a:t>
            </a:r>
          </a:p>
          <a:p>
            <a:pPr marL="342900" marR="431800" lvl="0" indent="-342900">
              <a:buFont typeface="Symbol" panose="05050102010706020507" pitchFamily="18" charset="2"/>
              <a:buChar char=""/>
            </a:pPr>
            <a:r>
              <a:rPr lang="en-AU" dirty="0">
                <a:ea typeface="Aptos" panose="020B0004020202020204" pitchFamily="34" charset="0"/>
              </a:rPr>
              <a:t>Document: Develop a succession policy that fits </a:t>
            </a:r>
            <a:r>
              <a:rPr lang="en-AU" u="sng" dirty="0">
                <a:ea typeface="Aptos" panose="020B0004020202020204" pitchFamily="34" charset="0"/>
              </a:rPr>
              <a:t>your</a:t>
            </a:r>
            <a:r>
              <a:rPr lang="en-AU" dirty="0">
                <a:ea typeface="Aptos" panose="020B0004020202020204" pitchFamily="34" charset="0"/>
              </a:rPr>
              <a:t> </a:t>
            </a:r>
            <a:r>
              <a:rPr lang="en-AU" dirty="0" err="1">
                <a:ea typeface="Aptos" panose="020B0004020202020204" pitchFamily="34" charset="0"/>
              </a:rPr>
              <a:t>SSO’s</a:t>
            </a:r>
            <a:r>
              <a:rPr lang="en-AU" dirty="0">
                <a:ea typeface="Aptos" panose="020B0004020202020204" pitchFamily="34" charset="0"/>
              </a:rPr>
              <a:t> needs and how it will manage its implementation (the earlier the better!) </a:t>
            </a:r>
          </a:p>
          <a:p>
            <a:pPr marL="342900" marR="431800" lvl="0" indent="-342900">
              <a:buFont typeface="Symbol" panose="05050102010706020507" pitchFamily="18" charset="2"/>
              <a:buChar char=""/>
            </a:pPr>
            <a:r>
              <a:rPr lang="en-AU" dirty="0">
                <a:ea typeface="Aptos" panose="020B0004020202020204" pitchFamily="34" charset="0"/>
              </a:rPr>
              <a:t>Review: Regularly undertake reviews of the plans and processes (Are they working well? Do they need to change? </a:t>
            </a:r>
          </a:p>
          <a:p>
            <a:endParaRPr lang="en-AU" dirty="0"/>
          </a:p>
        </p:txBody>
      </p:sp>
      <p:sp>
        <p:nvSpPr>
          <p:cNvPr id="5" name="Slide Number Placeholder 4"/>
          <p:cNvSpPr>
            <a:spLocks noGrp="1"/>
          </p:cNvSpPr>
          <p:nvPr>
            <p:ph type="sldNum" sz="quarter" idx="5"/>
          </p:nvPr>
        </p:nvSpPr>
        <p:spPr/>
        <p:txBody>
          <a:bodyPr/>
          <a:lstStyle/>
          <a:p>
            <a:fld id="{AB7A57D4-9270-AE45-9F20-CC4D0505A9FE}" type="slidenum">
              <a:rPr lang="en-US" smtClean="0"/>
              <a:t>16</a:t>
            </a:fld>
            <a:endParaRPr lang="en-US"/>
          </a:p>
        </p:txBody>
      </p:sp>
      <p:sp>
        <p:nvSpPr>
          <p:cNvPr id="6" name="Date Placeholder 5">
            <a:extLst>
              <a:ext uri="{FF2B5EF4-FFF2-40B4-BE49-F238E27FC236}">
                <a16:creationId xmlns:a16="http://schemas.microsoft.com/office/drawing/2014/main" id="{7913F719-77F6-A4B8-4D94-49183AB9131C}"/>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3251319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i="1" dirty="0">
                <a:effectLst/>
                <a:ea typeface="Aptos" panose="020B0004020202020204" pitchFamily="34" charset="0"/>
              </a:rPr>
              <a:t>A running list of techniques to uplift succession planning practices – these can be expanded upon in the Guide/Factsheet as options for a checklist:</a:t>
            </a:r>
            <a:endParaRPr lang="en-AU" sz="1200" dirty="0">
              <a:effectLst/>
              <a:ea typeface="Aptos" panose="020B0004020202020204" pitchFamily="34" charset="0"/>
            </a:endParaRPr>
          </a:p>
          <a:p>
            <a:endParaRPr lang="en-AU" dirty="0"/>
          </a:p>
          <a:p>
            <a:r>
              <a:rPr lang="en-AU" sz="1200" dirty="0">
                <a:effectLst/>
                <a:ea typeface="Aptos" panose="020B0004020202020204" pitchFamily="34" charset="0"/>
              </a:rPr>
              <a:t>Can use the </a:t>
            </a:r>
            <a:r>
              <a:rPr lang="en-AU" sz="1200" dirty="0" err="1">
                <a:effectLst/>
                <a:ea typeface="Aptos" panose="020B0004020202020204" pitchFamily="34" charset="0"/>
              </a:rPr>
              <a:t>OoS</a:t>
            </a:r>
            <a:r>
              <a:rPr lang="en-AU" sz="1200" dirty="0">
                <a:effectLst/>
                <a:ea typeface="Aptos" panose="020B0004020202020204" pitchFamily="34" charset="0"/>
              </a:rPr>
              <a:t> Policy Template and highlight key areas, such as pipeline development and emergency leadership vacancies</a:t>
            </a:r>
            <a:endParaRPr lang="en-AU" dirty="0"/>
          </a:p>
        </p:txBody>
      </p:sp>
      <p:sp>
        <p:nvSpPr>
          <p:cNvPr id="5" name="Slide Number Placeholder 4"/>
          <p:cNvSpPr>
            <a:spLocks noGrp="1"/>
          </p:cNvSpPr>
          <p:nvPr>
            <p:ph type="sldNum" sz="quarter" idx="5"/>
          </p:nvPr>
        </p:nvSpPr>
        <p:spPr/>
        <p:txBody>
          <a:bodyPr/>
          <a:lstStyle/>
          <a:p>
            <a:fld id="{AB7A57D4-9270-AE45-9F20-CC4D0505A9FE}" type="slidenum">
              <a:rPr lang="en-US" smtClean="0"/>
              <a:t>17</a:t>
            </a:fld>
            <a:endParaRPr lang="en-US"/>
          </a:p>
        </p:txBody>
      </p:sp>
      <p:sp>
        <p:nvSpPr>
          <p:cNvPr id="6" name="Date Placeholder 5">
            <a:extLst>
              <a:ext uri="{FF2B5EF4-FFF2-40B4-BE49-F238E27FC236}">
                <a16:creationId xmlns:a16="http://schemas.microsoft.com/office/drawing/2014/main" id="{11A9C7C9-3958-A91E-1BD0-AD76B6F6FD15}"/>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44072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To meet best practice standards, boards should regularly consider their composition with respect to expertise, skillset, background, and more. This can help ensure an appropriate mix of skills and attributes uniquely suited to their </a:t>
            </a:r>
            <a:r>
              <a:rPr lang="en-US" sz="1000" dirty="0" err="1"/>
              <a:t>organisation</a:t>
            </a:r>
            <a:r>
              <a:rPr lang="en-US" sz="1000" dirty="0"/>
              <a:t>, as well as help identify possible gaps that may need to be addressed.</a:t>
            </a:r>
          </a:p>
          <a:p>
            <a:endParaRPr lang="en-US" sz="1000" dirty="0"/>
          </a:p>
          <a:p>
            <a:r>
              <a:rPr lang="en-US" sz="1000" dirty="0"/>
              <a:t>However, ‘moment in time’ assessments of board composition are insufficient to determine whether a board is fit for purpose. Hence, for companies taking a long view, succession planning should be a continuous process and a top priority on boards’ and stakeholders’ agendas.</a:t>
            </a:r>
          </a:p>
          <a:p>
            <a:endParaRPr lang="en-US" sz="1000" dirty="0"/>
          </a:p>
          <a:p>
            <a:r>
              <a:rPr lang="en-US" sz="1000" b="1" dirty="0"/>
              <a:t>Forward-looking boards </a:t>
            </a:r>
            <a:r>
              <a:rPr lang="en-US" sz="1000" dirty="0"/>
              <a:t>focus on long-term strategy and sustainable value creation. A robust, long-term succession plan considers the board’s current skills and those it’s likely to need in the future.</a:t>
            </a:r>
          </a:p>
          <a:p>
            <a:endParaRPr lang="en-US" sz="1000" dirty="0"/>
          </a:p>
          <a:p>
            <a:r>
              <a:rPr lang="en-US" sz="1000" dirty="0"/>
              <a:t>While board turnover is on the minds of many directors, the latest Annual Corporate Directors Survey found that few boards are making succession planning a priority.3 Ten percent of directors reported that their board doesn’t have a succession plan at all, and 33% said it is ad hoc. For boards that do have a plan, it is shared with the full board less than half the time (49%).</a:t>
            </a:r>
          </a:p>
          <a:p>
            <a:endParaRPr lang="en-US" sz="1000" dirty="0"/>
          </a:p>
          <a:p>
            <a:r>
              <a:rPr lang="en-US" sz="1000" dirty="0"/>
              <a:t>A robust approach to succession planning, from the board down, can serve not only to ensure a strong leadership and talent pipeline, but also to inspire employees and other stakeholders with confidence in the board’s diligent leadership.</a:t>
            </a:r>
          </a:p>
          <a:p>
            <a:endParaRPr lang="en-US" sz="1000" dirty="0"/>
          </a:p>
          <a:p>
            <a:r>
              <a:rPr lang="en-US" sz="1000" dirty="0"/>
              <a:t>At the board level, good succession planning aims to deliver consistently relevant and impactful board composition, an important component of which is cognitive diversity. Investors are placing increased focus on board composition—including diversity—and the implementation of structured board succession planning.</a:t>
            </a:r>
          </a:p>
          <a:p>
            <a:endParaRPr lang="en-US" sz="1000" dirty="0"/>
          </a:p>
        </p:txBody>
      </p:sp>
      <p:sp>
        <p:nvSpPr>
          <p:cNvPr id="5" name="Slide Number Placeholder 4"/>
          <p:cNvSpPr>
            <a:spLocks noGrp="1"/>
          </p:cNvSpPr>
          <p:nvPr>
            <p:ph type="sldNum" sz="quarter" idx="5"/>
          </p:nvPr>
        </p:nvSpPr>
        <p:spPr/>
        <p:txBody>
          <a:bodyPr/>
          <a:lstStyle/>
          <a:p>
            <a:fld id="{AB7A57D4-9270-AE45-9F20-CC4D0505A9FE}" type="slidenum">
              <a:rPr lang="en-US" smtClean="0"/>
              <a:t>19</a:t>
            </a:fld>
            <a:endParaRPr lang="en-US"/>
          </a:p>
        </p:txBody>
      </p:sp>
      <p:sp>
        <p:nvSpPr>
          <p:cNvPr id="6" name="Date Placeholder 5">
            <a:extLst>
              <a:ext uri="{FF2B5EF4-FFF2-40B4-BE49-F238E27FC236}">
                <a16:creationId xmlns:a16="http://schemas.microsoft.com/office/drawing/2014/main" id="{BEB6098A-3080-759B-C546-965B93ADE673}"/>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2370736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7DD08-11F7-8655-5600-B5211F5A4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36F3B-123B-8183-B8BB-A2BA12A5C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17FD-56F8-B471-2FE0-520672FBC4AA}"/>
              </a:ext>
            </a:extLst>
          </p:cNvPr>
          <p:cNvSpPr>
            <a:spLocks noGrp="1"/>
          </p:cNvSpPr>
          <p:nvPr>
            <p:ph type="body" idx="1"/>
          </p:nvPr>
        </p:nvSpPr>
        <p:spPr/>
        <p:txBody>
          <a:bodyPr/>
          <a:lstStyle/>
          <a:p>
            <a:r>
              <a:rPr lang="en-US" sz="1000" dirty="0"/>
              <a:t>To meet best practice standards, boards should regularly consider their composition with respect to expertise, skillset, background, and more. This can help ensure an appropriate mix of skills and attributes uniquely suited to their </a:t>
            </a:r>
            <a:r>
              <a:rPr lang="en-US" sz="1000" dirty="0" err="1"/>
              <a:t>organisation</a:t>
            </a:r>
            <a:r>
              <a:rPr lang="en-US" sz="1000" dirty="0"/>
              <a:t>, as well as help identify possible gaps that may need to be addressed.</a:t>
            </a:r>
          </a:p>
          <a:p>
            <a:endParaRPr lang="en-US" sz="1000" dirty="0"/>
          </a:p>
          <a:p>
            <a:r>
              <a:rPr lang="en-US" sz="1000" dirty="0"/>
              <a:t>However, ‘moment in time’ assessments of board composition are insufficient to determine whether a board is fit for purpose. Hence, for companies taking a long view, succession planning should be a continuous process and a top priority on boards’ and stakeholders’ agendas.</a:t>
            </a:r>
          </a:p>
          <a:p>
            <a:endParaRPr lang="en-US" sz="1000" dirty="0"/>
          </a:p>
          <a:p>
            <a:r>
              <a:rPr lang="en-US" sz="1000" b="1" dirty="0"/>
              <a:t>Forward-looking boards </a:t>
            </a:r>
            <a:r>
              <a:rPr lang="en-US" sz="1000" dirty="0"/>
              <a:t>focus on long-term strategy and sustainable value creation. A robust, long-term succession plan considers the board’s current skills and those it’s likely to need in the future.</a:t>
            </a:r>
          </a:p>
          <a:p>
            <a:endParaRPr lang="en-US" sz="1000" dirty="0"/>
          </a:p>
          <a:p>
            <a:r>
              <a:rPr lang="en-US" sz="1000" dirty="0"/>
              <a:t>While board turnover is on the minds of many directors, the latest Annual Corporate Directors Survey found that few boards are making succession planning a priority.3 Ten percent of directors reported that their board doesn’t have a succession plan at all, and 33% said it is ad hoc. For boards that do have a plan, it is shared with the full board less than half the time (49%).</a:t>
            </a:r>
          </a:p>
          <a:p>
            <a:endParaRPr lang="en-US" sz="1000" dirty="0"/>
          </a:p>
          <a:p>
            <a:r>
              <a:rPr lang="en-US" sz="1000" dirty="0"/>
              <a:t>A robust approach to succession planning, from the board down, can serve not only to ensure a strong leadership and talent pipeline, but also to inspire employees and other stakeholders with confidence in the board’s diligent leadership.</a:t>
            </a:r>
          </a:p>
          <a:p>
            <a:endParaRPr lang="en-US" sz="1000" dirty="0"/>
          </a:p>
          <a:p>
            <a:r>
              <a:rPr lang="en-US" sz="1000" dirty="0"/>
              <a:t>At the board level, good succession planning aims to deliver consistently relevant and impactful board composition, an important component of which is cognitive diversity. Investors are placing increased focus on board composition—including diversity—and the implementation of structured board succession planning.</a:t>
            </a:r>
          </a:p>
          <a:p>
            <a:endParaRPr lang="en-US" sz="1000" dirty="0"/>
          </a:p>
        </p:txBody>
      </p:sp>
      <p:sp>
        <p:nvSpPr>
          <p:cNvPr id="5" name="Slide Number Placeholder 4">
            <a:extLst>
              <a:ext uri="{FF2B5EF4-FFF2-40B4-BE49-F238E27FC236}">
                <a16:creationId xmlns:a16="http://schemas.microsoft.com/office/drawing/2014/main" id="{3F799B9C-1F0F-CBFE-E17F-EC24A60E31D5}"/>
              </a:ext>
            </a:extLst>
          </p:cNvPr>
          <p:cNvSpPr>
            <a:spLocks noGrp="1"/>
          </p:cNvSpPr>
          <p:nvPr>
            <p:ph type="sldNum" sz="quarter" idx="5"/>
          </p:nvPr>
        </p:nvSpPr>
        <p:spPr/>
        <p:txBody>
          <a:bodyPr/>
          <a:lstStyle/>
          <a:p>
            <a:fld id="{AB7A57D4-9270-AE45-9F20-CC4D0505A9FE}" type="slidenum">
              <a:rPr lang="en-US" smtClean="0"/>
              <a:t>20</a:t>
            </a:fld>
            <a:endParaRPr lang="en-US"/>
          </a:p>
        </p:txBody>
      </p:sp>
      <p:sp>
        <p:nvSpPr>
          <p:cNvPr id="6" name="Date Placeholder 5">
            <a:extLst>
              <a:ext uri="{FF2B5EF4-FFF2-40B4-BE49-F238E27FC236}">
                <a16:creationId xmlns:a16="http://schemas.microsoft.com/office/drawing/2014/main" id="{09EBC014-D7A8-754D-73C3-C0C675D6366E}"/>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427855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To meet best practice standards, boards should regularly consider their composition with respect to expertise, skillset, background, and more. This can help ensure an appropriate mix of skills and attributes uniquely suited to their companies, as well as help identify possible gaps that may need to be addressed.</a:t>
            </a:r>
          </a:p>
          <a:p>
            <a:endParaRPr lang="en-US" sz="1000" dirty="0"/>
          </a:p>
          <a:p>
            <a:r>
              <a:rPr lang="en-US" sz="1000" dirty="0"/>
              <a:t>However, ‘moment in time’ assessments of board composition are insufficient to determine whether a board is fit for purpose. Hence, for companies taking a long view, succession planning should be a continuous process and a top priority on boards’ and stakeholders’ agendas.</a:t>
            </a:r>
          </a:p>
          <a:p>
            <a:endParaRPr lang="en-US" sz="1000" dirty="0"/>
          </a:p>
          <a:p>
            <a:r>
              <a:rPr lang="en-US" sz="1000" b="1" dirty="0"/>
              <a:t>Forward-looking boards </a:t>
            </a:r>
            <a:r>
              <a:rPr lang="en-US" sz="1000" dirty="0"/>
              <a:t>focus on long-term strategy and sustainable value creation. A robust, long-term succession plan considers the board’s current skills and those it’s likely to need in the future.</a:t>
            </a:r>
          </a:p>
          <a:p>
            <a:endParaRPr lang="en-US" sz="1000" dirty="0"/>
          </a:p>
          <a:p>
            <a:r>
              <a:rPr lang="en-US" sz="1000" dirty="0"/>
              <a:t>While board turnover is on the minds of many directors, the latest Annual Corporate Directors Survey found that few boards are making succession planning a priority.3 Ten percent of directors reported that their board doesn’t have a succession plan at all, and 33% said it is ad hoc. For boards that do have a plan, it is shared with the full board less than half the time (49%).</a:t>
            </a:r>
          </a:p>
          <a:p>
            <a:endParaRPr lang="en-US" sz="1000" dirty="0"/>
          </a:p>
          <a:p>
            <a:r>
              <a:rPr lang="en-US" sz="1000" dirty="0"/>
              <a:t>A robust approach to succession planning, from the board down, can serve not only to ensure a strong leadership and talent pipeline, but also to inspire employees and other stakeholders with confidence in the board’s diligent leadership.</a:t>
            </a:r>
          </a:p>
          <a:p>
            <a:endParaRPr lang="en-US" sz="1000" dirty="0"/>
          </a:p>
          <a:p>
            <a:r>
              <a:rPr lang="en-US" sz="1000" dirty="0"/>
              <a:t>At the board level, good succession planning aims to deliver consistently relevant and impactful board composition, an important component of which is cognitive diversity. Investors are placing increased focus on board composition—including diversity—and the implementation of structured board succession planning.</a:t>
            </a:r>
          </a:p>
          <a:p>
            <a:endParaRPr lang="en-US" sz="1000" dirty="0"/>
          </a:p>
        </p:txBody>
      </p:sp>
      <p:sp>
        <p:nvSpPr>
          <p:cNvPr id="5" name="Slide Number Placeholder 4"/>
          <p:cNvSpPr>
            <a:spLocks noGrp="1"/>
          </p:cNvSpPr>
          <p:nvPr>
            <p:ph type="sldNum" sz="quarter" idx="5"/>
          </p:nvPr>
        </p:nvSpPr>
        <p:spPr/>
        <p:txBody>
          <a:bodyPr/>
          <a:lstStyle/>
          <a:p>
            <a:fld id="{AB7A57D4-9270-AE45-9F20-CC4D0505A9FE}" type="slidenum">
              <a:rPr lang="en-US" smtClean="0"/>
              <a:t>21</a:t>
            </a:fld>
            <a:endParaRPr lang="en-US"/>
          </a:p>
        </p:txBody>
      </p:sp>
      <p:sp>
        <p:nvSpPr>
          <p:cNvPr id="6" name="Date Placeholder 5">
            <a:extLst>
              <a:ext uri="{FF2B5EF4-FFF2-40B4-BE49-F238E27FC236}">
                <a16:creationId xmlns:a16="http://schemas.microsoft.com/office/drawing/2014/main" id="{59CF15B1-6CA8-E85C-FC75-1F1E06249C22}"/>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3120619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900" dirty="0"/>
          </a:p>
        </p:txBody>
      </p:sp>
      <p:sp>
        <p:nvSpPr>
          <p:cNvPr id="4" name="Slide Number Placeholder 3"/>
          <p:cNvSpPr>
            <a:spLocks noGrp="1"/>
          </p:cNvSpPr>
          <p:nvPr>
            <p:ph type="sldNum" sz="quarter" idx="5"/>
          </p:nvPr>
        </p:nvSpPr>
        <p:spPr/>
        <p:txBody>
          <a:bodyPr/>
          <a:lstStyle/>
          <a:p>
            <a:fld id="{AB7A57D4-9270-AE45-9F20-CC4D0505A9FE}" type="slidenum">
              <a:rPr lang="en-US" smtClean="0"/>
              <a:t>22</a:t>
            </a:fld>
            <a:endParaRPr lang="en-US"/>
          </a:p>
        </p:txBody>
      </p:sp>
      <p:sp>
        <p:nvSpPr>
          <p:cNvPr id="6" name="Date Placeholder 5">
            <a:extLst>
              <a:ext uri="{FF2B5EF4-FFF2-40B4-BE49-F238E27FC236}">
                <a16:creationId xmlns:a16="http://schemas.microsoft.com/office/drawing/2014/main" id="{35E6C44F-5262-0BF4-5C8B-4D70B2040732}"/>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231555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B7A57D4-9270-AE45-9F20-CC4D0505A9FE}" type="slidenum">
              <a:rPr lang="en-US" smtClean="0"/>
              <a:t>24</a:t>
            </a:fld>
            <a:endParaRPr lang="en-US"/>
          </a:p>
        </p:txBody>
      </p:sp>
      <p:sp>
        <p:nvSpPr>
          <p:cNvPr id="6" name="Date Placeholder 5">
            <a:extLst>
              <a:ext uri="{FF2B5EF4-FFF2-40B4-BE49-F238E27FC236}">
                <a16:creationId xmlns:a16="http://schemas.microsoft.com/office/drawing/2014/main" id="{BF7B8DDC-48FC-6C7C-DA0F-366A32D96CE1}"/>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1329695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 28 – Questions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for attending our OSP information session.  </a:t>
            </a:r>
          </a:p>
          <a:p>
            <a:pPr>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quick reminder, a recording of today’s session &amp; slides will be uploaded to the OSP page on the Office of Sport website this week.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have any questions about OSP, please feel free to contact our team on 13 13 02 or at </a:t>
            </a:r>
            <a:r>
              <a:rPr lang="en-A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sectorcapability@sport.nsw.gov.au</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great afternoon.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09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we commence, I would like to make an acknowledgement of Country.</a:t>
            </a:r>
          </a:p>
          <a:p>
            <a:endParaRPr lang="en-AU" dirty="0"/>
          </a:p>
          <a:p>
            <a:r>
              <a:rPr lang="en-AU" dirty="0"/>
              <a:t>The Office of Sport acknowledges &amp; celebrates the Traditional Custodians of the lands &amp; waters of NSW where we work, live &amp; play.</a:t>
            </a:r>
          </a:p>
          <a:p>
            <a:endParaRPr lang="en-AU" dirty="0"/>
          </a:p>
          <a:p>
            <a:r>
              <a:rPr lang="en-AU" dirty="0"/>
              <a:t>We pay our respects to Elders past &amp; present, &amp; recognise their strengths, knowledge, &amp; continuing connection to country.</a:t>
            </a:r>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6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 3 – contents &amp; Admin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b="1" dirty="0"/>
          </a:p>
          <a:p>
            <a:pPr>
              <a:lnSpc>
                <a:spcPct val="107000"/>
              </a:lnSpc>
              <a:spcAft>
                <a:spcPts val="800"/>
              </a:spcAft>
            </a:pPr>
            <a:r>
              <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Today’s session will focus on Succession Planning for your Board.  The reason for this focus is twofold:</a:t>
            </a:r>
          </a:p>
          <a:p>
            <a:pPr marL="342900" indent="-342900">
              <a:lnSpc>
                <a:spcPct val="107000"/>
              </a:lnSpc>
              <a:spcAft>
                <a:spcPts val="800"/>
              </a:spcAft>
              <a:buAutoNum type="arabicPeriod"/>
            </a:pPr>
            <a:r>
              <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The results of the Sports Governance Standards Survey in 23/24 highlighted that succession planning was an area of development across the sector; &amp;</a:t>
            </a:r>
          </a:p>
          <a:p>
            <a:pPr marL="342900" indent="-342900">
              <a:lnSpc>
                <a:spcPct val="107000"/>
              </a:lnSpc>
              <a:spcAft>
                <a:spcPts val="800"/>
              </a:spcAft>
              <a:buAutoNum type="arabicPeriod"/>
            </a:pPr>
            <a:r>
              <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Success Planning can be a key process in assisting your organisation to achieve Gender Equity in Sports Governance targets.</a:t>
            </a:r>
          </a:p>
          <a:p>
            <a:pPr>
              <a:lnSpc>
                <a:spcPct val="107000"/>
              </a:lnSpc>
              <a:spcAft>
                <a:spcPts val="800"/>
              </a:spcAft>
            </a:pPr>
            <a:endPar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We are delighted to welcome Jennifer Robertson, managing Director of Board Matters, to share her advice on the topic.  </a:t>
            </a:r>
          </a:p>
          <a:p>
            <a:pPr>
              <a:lnSpc>
                <a:spcPct val="107000"/>
              </a:lnSpc>
              <a:spcAft>
                <a:spcPts val="800"/>
              </a:spcAft>
            </a:pPr>
            <a:endPar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b="0" i="0" dirty="0">
                <a:solidFill>
                  <a:srgbClr val="375064"/>
                </a:solidFill>
                <a:effectLst/>
                <a:latin typeface="Open Sans" panose="020B0606030504020204" pitchFamily="34" charset="0"/>
              </a:rPr>
              <a:t>Jennifer is a practicing lawyer, governance consultant and company director with over 25 years experience in the field. Her board appointments include statutory bodies, public authorities, an APRA regulated superannuation fund, an ASIC regulated financial planning entity and many not-for-profit organisations.</a:t>
            </a:r>
            <a:r>
              <a:rPr lang="en-AU"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b="1" dirty="0">
                <a:solidFill>
                  <a:srgbClr val="FF0000"/>
                </a:solidFill>
                <a:effectLst/>
                <a:latin typeface="Arial" panose="020B0604020202020204" pitchFamily="34" charset="0"/>
                <a:cs typeface="Arial" panose="020B0604020202020204" pitchFamily="34" charset="0"/>
              </a:rPr>
              <a:t>Welcome Jennifer</a:t>
            </a:r>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43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200775" cy="3487737"/>
          </a:xfrm>
          <a:prstGeom prst="rect">
            <a:avLst/>
          </a:prstGeom>
        </p:spPr>
      </p:sp>
      <p:sp>
        <p:nvSpPr>
          <p:cNvPr id="3" name="Notes Placeholder 2"/>
          <p:cNvSpPr>
            <a:spLocks noGrp="1"/>
          </p:cNvSpPr>
          <p:nvPr>
            <p:ph type="body" idx="1"/>
          </p:nvPr>
        </p:nvSpPr>
        <p:spPr/>
        <p:txBody>
          <a:bodyPr/>
          <a:lstStyle/>
          <a:p>
            <a:endParaRPr lang="en-AU" sz="1000" dirty="0"/>
          </a:p>
        </p:txBody>
      </p:sp>
      <p:sp>
        <p:nvSpPr>
          <p:cNvPr id="4" name="Slide Number Placeholder 3"/>
          <p:cNvSpPr>
            <a:spLocks noGrp="1"/>
          </p:cNvSpPr>
          <p:nvPr>
            <p:ph type="sldNum" sz="quarter" idx="5"/>
          </p:nvPr>
        </p:nvSpPr>
        <p:spPr/>
        <p:txBody>
          <a:bodyPr/>
          <a:lstStyle/>
          <a:p>
            <a:fld id="{AB7A57D4-9270-AE45-9F20-CC4D0505A9FE}" type="slidenum">
              <a:rPr lang="en-US" smtClean="0"/>
              <a:t>4</a:t>
            </a:fld>
            <a:endParaRPr lang="en-US"/>
          </a:p>
        </p:txBody>
      </p:sp>
      <p:sp>
        <p:nvSpPr>
          <p:cNvPr id="6" name="Date Placeholder 5">
            <a:extLst>
              <a:ext uri="{FF2B5EF4-FFF2-40B4-BE49-F238E27FC236}">
                <a16:creationId xmlns:a16="http://schemas.microsoft.com/office/drawing/2014/main" id="{492E1177-8343-340C-AE7D-4E8C5FF1DA8B}"/>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380082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C70086C-87C5-421E-8497-34DE465319D0}" type="slidenum">
              <a:rPr lang="en-AU" smtClean="0"/>
              <a:t>5</a:t>
            </a:fld>
            <a:endParaRPr lang="en-AU"/>
          </a:p>
        </p:txBody>
      </p:sp>
      <p:sp>
        <p:nvSpPr>
          <p:cNvPr id="6" name="Date Placeholder 5">
            <a:extLst>
              <a:ext uri="{FF2B5EF4-FFF2-40B4-BE49-F238E27FC236}">
                <a16:creationId xmlns:a16="http://schemas.microsoft.com/office/drawing/2014/main" id="{7AFB379B-E2AE-16E1-6C8F-4B3A78E6B57A}"/>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410812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431800" lvl="1" indent="-342900">
              <a:buFont typeface="Symbol" panose="05050102010706020507" pitchFamily="18" charset="2"/>
              <a:buChar char=""/>
            </a:pPr>
            <a:r>
              <a:rPr lang="en-AU" sz="1200" dirty="0"/>
              <a:t>have a documented process </a:t>
            </a:r>
          </a:p>
          <a:p>
            <a:pPr marL="685800" marR="431800" lvl="1" indent="-342900">
              <a:buFont typeface="Symbol" panose="05050102010706020507" pitchFamily="18" charset="2"/>
              <a:buChar char=""/>
            </a:pPr>
            <a:r>
              <a:rPr lang="en-AU" sz="1200" dirty="0"/>
              <a:t>have a system that looks to retain the right amount of corporate knowledge</a:t>
            </a:r>
            <a:endParaRPr lang="en-AU" sz="1600" dirty="0">
              <a:effectLst/>
              <a:ea typeface="Aptos" panose="020B0004020202020204" pitchFamily="34" charset="0"/>
            </a:endParaRPr>
          </a:p>
          <a:p>
            <a:endParaRPr lang="en-AU" dirty="0"/>
          </a:p>
        </p:txBody>
      </p:sp>
      <p:sp>
        <p:nvSpPr>
          <p:cNvPr id="5" name="Slide Number Placeholder 4"/>
          <p:cNvSpPr>
            <a:spLocks noGrp="1"/>
          </p:cNvSpPr>
          <p:nvPr>
            <p:ph type="sldNum" sz="quarter" idx="5"/>
          </p:nvPr>
        </p:nvSpPr>
        <p:spPr/>
        <p:txBody>
          <a:bodyPr/>
          <a:lstStyle/>
          <a:p>
            <a:fld id="{AB7A57D4-9270-AE45-9F20-CC4D0505A9FE}" type="slidenum">
              <a:rPr lang="en-US" smtClean="0"/>
              <a:t>6</a:t>
            </a:fld>
            <a:endParaRPr lang="en-US"/>
          </a:p>
        </p:txBody>
      </p:sp>
      <p:sp>
        <p:nvSpPr>
          <p:cNvPr id="6" name="Date Placeholder 5">
            <a:extLst>
              <a:ext uri="{FF2B5EF4-FFF2-40B4-BE49-F238E27FC236}">
                <a16:creationId xmlns:a16="http://schemas.microsoft.com/office/drawing/2014/main" id="{34D10BBA-F2FF-952A-ADB3-9C725DA33A03}"/>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165324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effectLst/>
                <a:ea typeface="Aptos" panose="020B0004020202020204" pitchFamily="34" charset="0"/>
              </a:rPr>
              <a:t>Reinforce: that succession planning should be the occasion of revitalisation, refresh and celebration. It is often one of the hardest conversions to have but also one of the most necessary for any board </a:t>
            </a:r>
          </a:p>
          <a:p>
            <a:endParaRPr lang="en-AU" dirty="0"/>
          </a:p>
          <a:p>
            <a:endParaRPr lang="en-AU" dirty="0"/>
          </a:p>
        </p:txBody>
      </p:sp>
      <p:sp>
        <p:nvSpPr>
          <p:cNvPr id="5" name="Slide Number Placeholder 4"/>
          <p:cNvSpPr>
            <a:spLocks noGrp="1"/>
          </p:cNvSpPr>
          <p:nvPr>
            <p:ph type="sldNum" sz="quarter" idx="5"/>
          </p:nvPr>
        </p:nvSpPr>
        <p:spPr/>
        <p:txBody>
          <a:bodyPr/>
          <a:lstStyle/>
          <a:p>
            <a:fld id="{AB7A57D4-9270-AE45-9F20-CC4D0505A9FE}" type="slidenum">
              <a:rPr lang="en-US" smtClean="0"/>
              <a:t>7</a:t>
            </a:fld>
            <a:endParaRPr lang="en-US"/>
          </a:p>
        </p:txBody>
      </p:sp>
      <p:sp>
        <p:nvSpPr>
          <p:cNvPr id="6" name="Date Placeholder 5">
            <a:extLst>
              <a:ext uri="{FF2B5EF4-FFF2-40B4-BE49-F238E27FC236}">
                <a16:creationId xmlns:a16="http://schemas.microsoft.com/office/drawing/2014/main" id="{95BEC6BB-A61F-FC0A-4814-D88E2236ECD2}"/>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236196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Slide Number Placeholder 4"/>
          <p:cNvSpPr>
            <a:spLocks noGrp="1"/>
          </p:cNvSpPr>
          <p:nvPr>
            <p:ph type="sldNum" sz="quarter" idx="5"/>
          </p:nvPr>
        </p:nvSpPr>
        <p:spPr/>
        <p:txBody>
          <a:bodyPr/>
          <a:lstStyle/>
          <a:p>
            <a:fld id="{AB7A57D4-9270-AE45-9F20-CC4D0505A9FE}" type="slidenum">
              <a:rPr lang="en-US" smtClean="0"/>
              <a:t>8</a:t>
            </a:fld>
            <a:endParaRPr lang="en-US"/>
          </a:p>
        </p:txBody>
      </p:sp>
      <p:sp>
        <p:nvSpPr>
          <p:cNvPr id="6" name="Date Placeholder 5">
            <a:extLst>
              <a:ext uri="{FF2B5EF4-FFF2-40B4-BE49-F238E27FC236}">
                <a16:creationId xmlns:a16="http://schemas.microsoft.com/office/drawing/2014/main" id="{D6A22776-BD2C-6E5D-4C39-0567C440DCEB}"/>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313854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9D2A8-FB1B-C347-AD31-1805F3B64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AC467-F3F3-23AF-E6EE-9115C474C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0F9CF-10A3-B15D-9079-659CA6CF0399}"/>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900" dirty="0">
                <a:latin typeface="Trebuchet MS" panose="020B0703020202090204" pitchFamily="34" charset="0"/>
              </a:rPr>
              <a:t>- may include market environment, volunteerism, time-poor, compensation etc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900" dirty="0"/>
              <a:t>Ie. </a:t>
            </a:r>
            <a:r>
              <a:rPr lang="en-AU" sz="900" dirty="0">
                <a:solidFill>
                  <a:schemeClr val="bg2"/>
                </a:solidFill>
              </a:rPr>
              <a:t>. It is often one of the hardest conversions to have but also one of the </a:t>
            </a:r>
            <a:r>
              <a:rPr lang="en-AU" sz="900" u="sng" dirty="0">
                <a:solidFill>
                  <a:schemeClr val="bg2"/>
                </a:solidFill>
              </a:rPr>
              <a:t>most</a:t>
            </a:r>
            <a:r>
              <a:rPr lang="en-AU" sz="900" dirty="0">
                <a:solidFill>
                  <a:schemeClr val="bg2"/>
                </a:solidFill>
              </a:rPr>
              <a:t> necessary for any board </a:t>
            </a:r>
            <a:endParaRPr lang="en-AU" sz="900" dirty="0"/>
          </a:p>
          <a:p>
            <a:endParaRPr lang="en-AU" sz="900" dirty="0"/>
          </a:p>
        </p:txBody>
      </p:sp>
      <p:sp>
        <p:nvSpPr>
          <p:cNvPr id="4" name="Slide Number Placeholder 3">
            <a:extLst>
              <a:ext uri="{FF2B5EF4-FFF2-40B4-BE49-F238E27FC236}">
                <a16:creationId xmlns:a16="http://schemas.microsoft.com/office/drawing/2014/main" id="{E90439D8-A5B5-84D8-B0E1-9D29896AB1BA}"/>
              </a:ext>
            </a:extLst>
          </p:cNvPr>
          <p:cNvSpPr>
            <a:spLocks noGrp="1"/>
          </p:cNvSpPr>
          <p:nvPr>
            <p:ph type="sldNum" sz="quarter" idx="5"/>
          </p:nvPr>
        </p:nvSpPr>
        <p:spPr/>
        <p:txBody>
          <a:bodyPr/>
          <a:lstStyle/>
          <a:p>
            <a:fld id="{AB7A57D4-9270-AE45-9F20-CC4D0505A9FE}" type="slidenum">
              <a:rPr lang="en-US" smtClean="0"/>
              <a:t>9</a:t>
            </a:fld>
            <a:endParaRPr lang="en-US"/>
          </a:p>
        </p:txBody>
      </p:sp>
      <p:sp>
        <p:nvSpPr>
          <p:cNvPr id="6" name="Date Placeholder 5">
            <a:extLst>
              <a:ext uri="{FF2B5EF4-FFF2-40B4-BE49-F238E27FC236}">
                <a16:creationId xmlns:a16="http://schemas.microsoft.com/office/drawing/2014/main" id="{CB017740-B71C-24A9-0060-F46E3BE0565E}"/>
              </a:ext>
            </a:extLst>
          </p:cNvPr>
          <p:cNvSpPr>
            <a:spLocks noGrp="1"/>
          </p:cNvSpPr>
          <p:nvPr>
            <p:ph type="dt" idx="1"/>
          </p:nvPr>
        </p:nvSpPr>
        <p:spPr/>
        <p:txBody>
          <a:bodyPr/>
          <a:lstStyle/>
          <a:p>
            <a:r>
              <a:rPr lang="en-US"/>
              <a:t>DRAFT FOR CONSIDERATION</a:t>
            </a:r>
          </a:p>
        </p:txBody>
      </p:sp>
    </p:spTree>
    <p:extLst>
      <p:ext uri="{BB962C8B-B14F-4D97-AF65-F5344CB8AC3E}">
        <p14:creationId xmlns:p14="http://schemas.microsoft.com/office/powerpoint/2010/main" val="155324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6.gi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EB01-8FCF-1443-BF74-F6282D83566E}"/>
              </a:ext>
            </a:extLst>
          </p:cNvPr>
          <p:cNvSpPr>
            <a:spLocks noGrp="1"/>
          </p:cNvSpPr>
          <p:nvPr>
            <p:ph type="ctrTitle"/>
          </p:nvPr>
        </p:nvSpPr>
        <p:spPr>
          <a:xfrm>
            <a:off x="1776001" y="2456893"/>
            <a:ext cx="5984043" cy="2387600"/>
          </a:xfrm>
        </p:spPr>
        <p:txBody>
          <a:bodyPr anchor="b"/>
          <a:lstStyle>
            <a:lvl1pPr algn="l">
              <a:defRPr sz="4500"/>
            </a:lvl1pPr>
          </a:lstStyle>
          <a:p>
            <a:r>
              <a:rPr lang="en-US"/>
              <a:t>Click to edit Master title style</a:t>
            </a:r>
          </a:p>
        </p:txBody>
      </p:sp>
      <p:sp>
        <p:nvSpPr>
          <p:cNvPr id="3" name="Subtitle 2">
            <a:extLst>
              <a:ext uri="{FF2B5EF4-FFF2-40B4-BE49-F238E27FC236}">
                <a16:creationId xmlns:a16="http://schemas.microsoft.com/office/drawing/2014/main" id="{1554DB5F-9C10-BC44-91DA-A9D368CC806B}"/>
              </a:ext>
            </a:extLst>
          </p:cNvPr>
          <p:cNvSpPr>
            <a:spLocks noGrp="1"/>
          </p:cNvSpPr>
          <p:nvPr>
            <p:ph type="subTitle" idx="1"/>
          </p:nvPr>
        </p:nvSpPr>
        <p:spPr>
          <a:xfrm>
            <a:off x="1776001" y="4936568"/>
            <a:ext cx="5984043" cy="1130600"/>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10954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eakout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A256-7FF7-B948-BBF7-024C18CD4F83}"/>
              </a:ext>
            </a:extLst>
          </p:cNvPr>
          <p:cNvSpPr>
            <a:spLocks noGrp="1"/>
          </p:cNvSpPr>
          <p:nvPr>
            <p:ph type="title"/>
          </p:nvPr>
        </p:nvSpPr>
        <p:spPr>
          <a:xfrm>
            <a:off x="1776000" y="1952370"/>
            <a:ext cx="8640000" cy="3818237"/>
          </a:xfrm>
        </p:spPr>
        <p:txBody>
          <a:bodyPr anchor="ctr">
            <a:normAutofit/>
          </a:bodyPr>
          <a:lstStyle>
            <a:lvl1pPr>
              <a:defRPr sz="3000"/>
            </a:lvl1pPr>
          </a:lstStyle>
          <a:p>
            <a:r>
              <a:rPr lang="en-US"/>
              <a:t>Click to edit Master title style</a:t>
            </a:r>
          </a:p>
        </p:txBody>
      </p:sp>
      <p:sp>
        <p:nvSpPr>
          <p:cNvPr id="6" name="Slide Number Placeholder 5">
            <a:extLst>
              <a:ext uri="{FF2B5EF4-FFF2-40B4-BE49-F238E27FC236}">
                <a16:creationId xmlns:a16="http://schemas.microsoft.com/office/drawing/2014/main" id="{FC8AFE83-46CF-154B-AB2E-4B9A981AD36B}"/>
              </a:ext>
            </a:extLst>
          </p:cNvPr>
          <p:cNvSpPr>
            <a:spLocks noGrp="1"/>
          </p:cNvSpPr>
          <p:nvPr>
            <p:ph type="sldNum" sz="quarter" idx="12"/>
          </p:nvPr>
        </p:nvSpPr>
        <p:spPr/>
        <p:txBody>
          <a:bodyPr/>
          <a:lstStyle/>
          <a:p>
            <a:fld id="{648281A8-4F52-6343-842A-A9EE3B9D752E}" type="slidenum">
              <a:rPr lang="en-US" smtClean="0"/>
              <a:t>‹#›</a:t>
            </a:fld>
            <a:endParaRPr lang="en-US"/>
          </a:p>
        </p:txBody>
      </p:sp>
    </p:spTree>
    <p:extLst>
      <p:ext uri="{BB962C8B-B14F-4D97-AF65-F5344CB8AC3E}">
        <p14:creationId xmlns:p14="http://schemas.microsoft.com/office/powerpoint/2010/main" val="21914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bg>
      <p:bgRef idx="1001">
        <a:schemeClr val="bg2"/>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8AFE83-46CF-154B-AB2E-4B9A981AD36B}"/>
              </a:ext>
            </a:extLst>
          </p:cNvPr>
          <p:cNvSpPr>
            <a:spLocks noGrp="1"/>
          </p:cNvSpPr>
          <p:nvPr>
            <p:ph type="sldNum" sz="quarter" idx="12"/>
          </p:nvPr>
        </p:nvSpPr>
        <p:spPr/>
        <p:txBody>
          <a:bodyPr/>
          <a:lstStyle/>
          <a:p>
            <a:fld id="{648281A8-4F52-6343-842A-A9EE3B9D752E}" type="slidenum">
              <a:rPr lang="en-US" smtClean="0"/>
              <a:t>‹#›</a:t>
            </a:fld>
            <a:endParaRPr lang="en-US"/>
          </a:p>
        </p:txBody>
      </p:sp>
    </p:spTree>
    <p:extLst>
      <p:ext uri="{BB962C8B-B14F-4D97-AF65-F5344CB8AC3E}">
        <p14:creationId xmlns:p14="http://schemas.microsoft.com/office/powerpoint/2010/main" val="333177682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inal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237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B6769-A77B-42CD-9877-E0E5873A0227}"/>
              </a:ext>
            </a:extLst>
          </p:cNvPr>
          <p:cNvSpPr>
            <a:spLocks noGrp="1"/>
          </p:cNvSpPr>
          <p:nvPr>
            <p:ph type="sldNum" sz="quarter" idx="10"/>
          </p:nvPr>
        </p:nvSpPr>
        <p:spPr/>
        <p:txBody>
          <a:bodyPr/>
          <a:lstStyle/>
          <a:p>
            <a:fld id="{648281A8-4F52-6343-842A-A9EE3B9D752E}" type="slidenum">
              <a:rPr lang="en-US" smtClean="0"/>
              <a:t>‹#›</a:t>
            </a:fld>
            <a:endParaRPr lang="en-US"/>
          </a:p>
        </p:txBody>
      </p:sp>
    </p:spTree>
    <p:extLst>
      <p:ext uri="{BB962C8B-B14F-4D97-AF65-F5344CB8AC3E}">
        <p14:creationId xmlns:p14="http://schemas.microsoft.com/office/powerpoint/2010/main" val="137147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EB01-8FCF-1443-BF74-F6282D83566E}"/>
              </a:ext>
            </a:extLst>
          </p:cNvPr>
          <p:cNvSpPr>
            <a:spLocks noGrp="1"/>
          </p:cNvSpPr>
          <p:nvPr>
            <p:ph type="ctrTitle"/>
          </p:nvPr>
        </p:nvSpPr>
        <p:spPr>
          <a:xfrm>
            <a:off x="1776000" y="2456893"/>
            <a:ext cx="5984043"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1554DB5F-9C10-BC44-91DA-A9D368CC806B}"/>
              </a:ext>
            </a:extLst>
          </p:cNvPr>
          <p:cNvSpPr>
            <a:spLocks noGrp="1"/>
          </p:cNvSpPr>
          <p:nvPr>
            <p:ph type="subTitle" idx="1"/>
          </p:nvPr>
        </p:nvSpPr>
        <p:spPr>
          <a:xfrm>
            <a:off x="1776000" y="4936568"/>
            <a:ext cx="5984043" cy="1130600"/>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81419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EB01-8FCF-1443-BF74-F6282D83566E}"/>
              </a:ext>
            </a:extLst>
          </p:cNvPr>
          <p:cNvSpPr>
            <a:spLocks noGrp="1"/>
          </p:cNvSpPr>
          <p:nvPr>
            <p:ph type="ctrTitle" hasCustomPrompt="1"/>
          </p:nvPr>
        </p:nvSpPr>
        <p:spPr>
          <a:xfrm>
            <a:off x="2866768" y="3169053"/>
            <a:ext cx="7549233" cy="2387600"/>
          </a:xfrm>
        </p:spPr>
        <p:txBody>
          <a:bodyPr anchor="b"/>
          <a:lstStyle>
            <a:lvl1pPr algn="l">
              <a:defRPr sz="6000"/>
            </a:lvl1pPr>
          </a:lstStyle>
          <a:p>
            <a:r>
              <a:rPr lang="en-GB"/>
              <a:t>Click to edit title</a:t>
            </a:r>
            <a:endParaRPr lang="en-US"/>
          </a:p>
        </p:txBody>
      </p:sp>
      <p:sp>
        <p:nvSpPr>
          <p:cNvPr id="3" name="Subtitle 2">
            <a:extLst>
              <a:ext uri="{FF2B5EF4-FFF2-40B4-BE49-F238E27FC236}">
                <a16:creationId xmlns:a16="http://schemas.microsoft.com/office/drawing/2014/main" id="{1554DB5F-9C10-BC44-91DA-A9D368CC806B}"/>
              </a:ext>
            </a:extLst>
          </p:cNvPr>
          <p:cNvSpPr>
            <a:spLocks noGrp="1"/>
          </p:cNvSpPr>
          <p:nvPr>
            <p:ph type="subTitle" idx="1"/>
          </p:nvPr>
        </p:nvSpPr>
        <p:spPr>
          <a:xfrm>
            <a:off x="2866768" y="5648728"/>
            <a:ext cx="7549233" cy="942078"/>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39229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EB01-8FCF-1443-BF74-F6282D83566E}"/>
              </a:ext>
            </a:extLst>
          </p:cNvPr>
          <p:cNvSpPr>
            <a:spLocks noGrp="1"/>
          </p:cNvSpPr>
          <p:nvPr>
            <p:ph type="ctrTitle" hasCustomPrompt="1"/>
          </p:nvPr>
        </p:nvSpPr>
        <p:spPr>
          <a:xfrm>
            <a:off x="1776000" y="1962625"/>
            <a:ext cx="6351049" cy="2387600"/>
          </a:xfrm>
        </p:spPr>
        <p:txBody>
          <a:bodyPr anchor="t"/>
          <a:lstStyle>
            <a:lvl1pPr algn="l">
              <a:defRPr sz="6000"/>
            </a:lvl1pPr>
          </a:lstStyle>
          <a:p>
            <a:r>
              <a:rPr lang="en-GB"/>
              <a:t>Click to edit section title page</a:t>
            </a:r>
            <a:endParaRPr lang="en-US"/>
          </a:p>
        </p:txBody>
      </p:sp>
      <p:sp>
        <p:nvSpPr>
          <p:cNvPr id="3" name="Subtitle 2">
            <a:extLst>
              <a:ext uri="{FF2B5EF4-FFF2-40B4-BE49-F238E27FC236}">
                <a16:creationId xmlns:a16="http://schemas.microsoft.com/office/drawing/2014/main" id="{1554DB5F-9C10-BC44-91DA-A9D368CC806B}"/>
              </a:ext>
            </a:extLst>
          </p:cNvPr>
          <p:cNvSpPr>
            <a:spLocks noGrp="1"/>
          </p:cNvSpPr>
          <p:nvPr>
            <p:ph type="subTitle" idx="1" hasCustomPrompt="1"/>
          </p:nvPr>
        </p:nvSpPr>
        <p:spPr>
          <a:xfrm>
            <a:off x="1776000" y="1438150"/>
            <a:ext cx="6351049" cy="38919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1</a:t>
            </a:r>
            <a:endParaRPr lang="en-US"/>
          </a:p>
        </p:txBody>
      </p:sp>
    </p:spTree>
    <p:extLst>
      <p:ext uri="{BB962C8B-B14F-4D97-AF65-F5344CB8AC3E}">
        <p14:creationId xmlns:p14="http://schemas.microsoft.com/office/powerpoint/2010/main" val="1287544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EB01-8FCF-1443-BF74-F6282D83566E}"/>
              </a:ext>
            </a:extLst>
          </p:cNvPr>
          <p:cNvSpPr>
            <a:spLocks noGrp="1"/>
          </p:cNvSpPr>
          <p:nvPr>
            <p:ph type="ctrTitle" hasCustomPrompt="1"/>
          </p:nvPr>
        </p:nvSpPr>
        <p:spPr>
          <a:xfrm>
            <a:off x="1776000" y="1962625"/>
            <a:ext cx="8640000" cy="2387600"/>
          </a:xfrm>
        </p:spPr>
        <p:txBody>
          <a:bodyPr anchor="t"/>
          <a:lstStyle>
            <a:lvl1pPr algn="l">
              <a:defRPr sz="6000"/>
            </a:lvl1pPr>
          </a:lstStyle>
          <a:p>
            <a:r>
              <a:rPr lang="en-GB"/>
              <a:t>Click to edit section </a:t>
            </a:r>
            <a:br>
              <a:rPr lang="en-GB"/>
            </a:br>
            <a:r>
              <a:rPr lang="en-GB"/>
              <a:t>title page</a:t>
            </a:r>
            <a:endParaRPr lang="en-US"/>
          </a:p>
        </p:txBody>
      </p:sp>
      <p:sp>
        <p:nvSpPr>
          <p:cNvPr id="3" name="Subtitle 2">
            <a:extLst>
              <a:ext uri="{FF2B5EF4-FFF2-40B4-BE49-F238E27FC236}">
                <a16:creationId xmlns:a16="http://schemas.microsoft.com/office/drawing/2014/main" id="{1554DB5F-9C10-BC44-91DA-A9D368CC806B}"/>
              </a:ext>
            </a:extLst>
          </p:cNvPr>
          <p:cNvSpPr>
            <a:spLocks noGrp="1"/>
          </p:cNvSpPr>
          <p:nvPr>
            <p:ph type="subTitle" idx="1" hasCustomPrompt="1"/>
          </p:nvPr>
        </p:nvSpPr>
        <p:spPr>
          <a:xfrm>
            <a:off x="1776000" y="1438150"/>
            <a:ext cx="8640000" cy="38919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1</a:t>
            </a:r>
            <a:endParaRPr lang="en-US"/>
          </a:p>
        </p:txBody>
      </p:sp>
    </p:spTree>
    <p:extLst>
      <p:ext uri="{BB962C8B-B14F-4D97-AF65-F5344CB8AC3E}">
        <p14:creationId xmlns:p14="http://schemas.microsoft.com/office/powerpoint/2010/main" val="3687344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4A4D-DA5A-5D43-A89E-4665C9A9B8A2}"/>
              </a:ext>
            </a:extLst>
          </p:cNvPr>
          <p:cNvSpPr>
            <a:spLocks noGrp="1"/>
          </p:cNvSpPr>
          <p:nvPr>
            <p:ph type="title"/>
          </p:nvPr>
        </p:nvSpPr>
        <p:spPr>
          <a:xfrm>
            <a:off x="1776000" y="365125"/>
            <a:ext cx="8640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688A061-2F18-4247-B758-4490282C0A70}"/>
              </a:ext>
            </a:extLst>
          </p:cNvPr>
          <p:cNvSpPr>
            <a:spLocks noGrp="1"/>
          </p:cNvSpPr>
          <p:nvPr>
            <p:ph sz="half" idx="1"/>
          </p:nvPr>
        </p:nvSpPr>
        <p:spPr>
          <a:xfrm>
            <a:off x="1775998" y="1825625"/>
            <a:ext cx="4243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F62391-DC61-F940-80B1-91A9DC81EF0A}"/>
              </a:ext>
            </a:extLst>
          </p:cNvPr>
          <p:cNvSpPr>
            <a:spLocks noGrp="1"/>
          </p:cNvSpPr>
          <p:nvPr>
            <p:ph sz="half" idx="2"/>
          </p:nvPr>
        </p:nvSpPr>
        <p:spPr>
          <a:xfrm>
            <a:off x="6172200" y="1825625"/>
            <a:ext cx="4243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516BB0F-F10A-7441-93C9-4A6539911C49}"/>
              </a:ext>
            </a:extLst>
          </p:cNvPr>
          <p:cNvSpPr>
            <a:spLocks noGrp="1"/>
          </p:cNvSpPr>
          <p:nvPr>
            <p:ph type="sldNum" sz="quarter" idx="12"/>
          </p:nvPr>
        </p:nvSpPr>
        <p:spPr/>
        <p:txBody>
          <a:bodyPr/>
          <a:lstStyle/>
          <a:p>
            <a:fld id="{C259FE61-95B1-9140-9F48-1063D62EA7B1}" type="slidenum">
              <a:rPr lang="en-US" smtClean="0"/>
              <a:t>‹#›</a:t>
            </a:fld>
            <a:endParaRPr lang="en-US"/>
          </a:p>
        </p:txBody>
      </p:sp>
    </p:spTree>
    <p:extLst>
      <p:ext uri="{BB962C8B-B14F-4D97-AF65-F5344CB8AC3E}">
        <p14:creationId xmlns:p14="http://schemas.microsoft.com/office/powerpoint/2010/main" val="693826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4A4D-DA5A-5D43-A89E-4665C9A9B8A2}"/>
              </a:ext>
            </a:extLst>
          </p:cNvPr>
          <p:cNvSpPr>
            <a:spLocks noGrp="1"/>
          </p:cNvSpPr>
          <p:nvPr>
            <p:ph type="title"/>
          </p:nvPr>
        </p:nvSpPr>
        <p:spPr>
          <a:xfrm>
            <a:off x="1776000" y="365125"/>
            <a:ext cx="8640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688A061-2F18-4247-B758-4490282C0A70}"/>
              </a:ext>
            </a:extLst>
          </p:cNvPr>
          <p:cNvSpPr>
            <a:spLocks noGrp="1"/>
          </p:cNvSpPr>
          <p:nvPr>
            <p:ph sz="half" idx="1"/>
          </p:nvPr>
        </p:nvSpPr>
        <p:spPr>
          <a:xfrm>
            <a:off x="1775998" y="1825625"/>
            <a:ext cx="4243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F62391-DC61-F940-80B1-91A9DC81EF0A}"/>
              </a:ext>
            </a:extLst>
          </p:cNvPr>
          <p:cNvSpPr>
            <a:spLocks noGrp="1"/>
          </p:cNvSpPr>
          <p:nvPr>
            <p:ph sz="half" idx="2"/>
          </p:nvPr>
        </p:nvSpPr>
        <p:spPr>
          <a:xfrm>
            <a:off x="6172200" y="1825625"/>
            <a:ext cx="4243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516BB0F-F10A-7441-93C9-4A6539911C49}"/>
              </a:ext>
            </a:extLst>
          </p:cNvPr>
          <p:cNvSpPr>
            <a:spLocks noGrp="1"/>
          </p:cNvSpPr>
          <p:nvPr>
            <p:ph type="sldNum" sz="quarter" idx="12"/>
          </p:nvPr>
        </p:nvSpPr>
        <p:spPr/>
        <p:txBody>
          <a:bodyPr/>
          <a:lstStyle/>
          <a:p>
            <a:fld id="{C259FE61-95B1-9140-9F48-1063D62EA7B1}" type="slidenum">
              <a:rPr lang="en-US" smtClean="0"/>
              <a:t>‹#›</a:t>
            </a:fld>
            <a:endParaRPr lang="en-US"/>
          </a:p>
        </p:txBody>
      </p:sp>
    </p:spTree>
    <p:extLst>
      <p:ext uri="{BB962C8B-B14F-4D97-AF65-F5344CB8AC3E}">
        <p14:creationId xmlns:p14="http://schemas.microsoft.com/office/powerpoint/2010/main" val="270223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EB01-8FCF-1443-BF74-F6282D83566E}"/>
              </a:ext>
            </a:extLst>
          </p:cNvPr>
          <p:cNvSpPr>
            <a:spLocks noGrp="1"/>
          </p:cNvSpPr>
          <p:nvPr>
            <p:ph type="ctrTitle" hasCustomPrompt="1"/>
          </p:nvPr>
        </p:nvSpPr>
        <p:spPr>
          <a:xfrm>
            <a:off x="2866769" y="3169053"/>
            <a:ext cx="7549233" cy="2387600"/>
          </a:xfrm>
        </p:spPr>
        <p:txBody>
          <a:bodyPr anchor="b"/>
          <a:lstStyle>
            <a:lvl1pPr algn="l">
              <a:defRPr sz="4500"/>
            </a:lvl1pPr>
          </a:lstStyle>
          <a:p>
            <a:r>
              <a:rPr lang="en-GB"/>
              <a:t>Click to edit title</a:t>
            </a:r>
            <a:endParaRPr lang="en-US"/>
          </a:p>
        </p:txBody>
      </p:sp>
      <p:sp>
        <p:nvSpPr>
          <p:cNvPr id="3" name="Subtitle 2">
            <a:extLst>
              <a:ext uri="{FF2B5EF4-FFF2-40B4-BE49-F238E27FC236}">
                <a16:creationId xmlns:a16="http://schemas.microsoft.com/office/drawing/2014/main" id="{1554DB5F-9C10-BC44-91DA-A9D368CC806B}"/>
              </a:ext>
            </a:extLst>
          </p:cNvPr>
          <p:cNvSpPr>
            <a:spLocks noGrp="1"/>
          </p:cNvSpPr>
          <p:nvPr>
            <p:ph type="subTitle" idx="1"/>
          </p:nvPr>
        </p:nvSpPr>
        <p:spPr>
          <a:xfrm>
            <a:off x="2866769" y="5648728"/>
            <a:ext cx="7549233" cy="942078"/>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904232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4A4D-DA5A-5D43-A89E-4665C9A9B8A2}"/>
              </a:ext>
            </a:extLst>
          </p:cNvPr>
          <p:cNvSpPr>
            <a:spLocks noGrp="1"/>
          </p:cNvSpPr>
          <p:nvPr>
            <p:ph type="title"/>
          </p:nvPr>
        </p:nvSpPr>
        <p:spPr>
          <a:xfrm>
            <a:off x="1776000" y="365125"/>
            <a:ext cx="8640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688A061-2F18-4247-B758-4490282C0A70}"/>
              </a:ext>
            </a:extLst>
          </p:cNvPr>
          <p:cNvSpPr>
            <a:spLocks noGrp="1"/>
          </p:cNvSpPr>
          <p:nvPr>
            <p:ph sz="half" idx="1"/>
          </p:nvPr>
        </p:nvSpPr>
        <p:spPr>
          <a:xfrm>
            <a:off x="1775998" y="1825625"/>
            <a:ext cx="4243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F62391-DC61-F940-80B1-91A9DC81EF0A}"/>
              </a:ext>
            </a:extLst>
          </p:cNvPr>
          <p:cNvSpPr>
            <a:spLocks noGrp="1"/>
          </p:cNvSpPr>
          <p:nvPr>
            <p:ph sz="half" idx="2"/>
          </p:nvPr>
        </p:nvSpPr>
        <p:spPr>
          <a:xfrm>
            <a:off x="6172200" y="1825625"/>
            <a:ext cx="4243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516BB0F-F10A-7441-93C9-4A6539911C49}"/>
              </a:ext>
            </a:extLst>
          </p:cNvPr>
          <p:cNvSpPr>
            <a:spLocks noGrp="1"/>
          </p:cNvSpPr>
          <p:nvPr>
            <p:ph type="sldNum" sz="quarter" idx="12"/>
          </p:nvPr>
        </p:nvSpPr>
        <p:spPr/>
        <p:txBody>
          <a:bodyPr/>
          <a:lstStyle/>
          <a:p>
            <a:fld id="{C259FE61-95B1-9140-9F48-1063D62EA7B1}" type="slidenum">
              <a:rPr lang="en-US" smtClean="0"/>
              <a:t>‹#›</a:t>
            </a:fld>
            <a:endParaRPr lang="en-US"/>
          </a:p>
        </p:txBody>
      </p:sp>
    </p:spTree>
    <p:extLst>
      <p:ext uri="{BB962C8B-B14F-4D97-AF65-F5344CB8AC3E}">
        <p14:creationId xmlns:p14="http://schemas.microsoft.com/office/powerpoint/2010/main" val="263582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n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E06B-5F88-5445-9F66-C75E5A267EA8}"/>
              </a:ext>
            </a:extLst>
          </p:cNvPr>
          <p:cNvSpPr>
            <a:spLocks noGrp="1"/>
          </p:cNvSpPr>
          <p:nvPr>
            <p:ph type="title"/>
          </p:nvPr>
        </p:nvSpPr>
        <p:spPr>
          <a:xfrm>
            <a:off x="1776000" y="365125"/>
            <a:ext cx="8640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F173FE4-A7A8-344F-BDFB-6E031F8891B5}"/>
              </a:ext>
            </a:extLst>
          </p:cNvPr>
          <p:cNvSpPr>
            <a:spLocks noGrp="1"/>
          </p:cNvSpPr>
          <p:nvPr>
            <p:ph idx="1"/>
          </p:nvPr>
        </p:nvSpPr>
        <p:spPr>
          <a:xfrm>
            <a:off x="1776000" y="1825625"/>
            <a:ext cx="864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73F69A4-263D-C547-B998-D7073D7DB3BF}"/>
              </a:ext>
            </a:extLst>
          </p:cNvPr>
          <p:cNvSpPr>
            <a:spLocks noGrp="1"/>
          </p:cNvSpPr>
          <p:nvPr>
            <p:ph type="sldNum" sz="quarter" idx="12"/>
          </p:nvPr>
        </p:nvSpPr>
        <p:spPr/>
        <p:txBody>
          <a:bodyPr/>
          <a:lstStyle/>
          <a:p>
            <a:fld id="{C259FE61-95B1-9140-9F48-1063D62EA7B1}" type="slidenum">
              <a:rPr lang="en-US" smtClean="0"/>
              <a:t>‹#›</a:t>
            </a:fld>
            <a:endParaRPr lang="en-US"/>
          </a:p>
        </p:txBody>
      </p:sp>
    </p:spTree>
    <p:extLst>
      <p:ext uri="{BB962C8B-B14F-4D97-AF65-F5344CB8AC3E}">
        <p14:creationId xmlns:p14="http://schemas.microsoft.com/office/powerpoint/2010/main" val="1368935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A256-7FF7-B948-BBF7-024C18CD4F83}"/>
              </a:ext>
            </a:extLst>
          </p:cNvPr>
          <p:cNvSpPr>
            <a:spLocks noGrp="1"/>
          </p:cNvSpPr>
          <p:nvPr>
            <p:ph type="title"/>
          </p:nvPr>
        </p:nvSpPr>
        <p:spPr>
          <a:xfrm>
            <a:off x="1776000" y="852616"/>
            <a:ext cx="8640000" cy="4917989"/>
          </a:xfrm>
        </p:spPr>
        <p:txBody>
          <a:bodyPr anchor="ctr">
            <a:normAutofit/>
          </a:bodyPr>
          <a:lstStyle>
            <a:lvl1pPr>
              <a:defRPr sz="4000"/>
            </a:lvl1pPr>
          </a:lstStyle>
          <a:p>
            <a:r>
              <a:rPr lang="en-US"/>
              <a:t>Click to edit Master title style</a:t>
            </a:r>
          </a:p>
        </p:txBody>
      </p:sp>
      <p:sp>
        <p:nvSpPr>
          <p:cNvPr id="6" name="Slide Number Placeholder 5">
            <a:extLst>
              <a:ext uri="{FF2B5EF4-FFF2-40B4-BE49-F238E27FC236}">
                <a16:creationId xmlns:a16="http://schemas.microsoft.com/office/drawing/2014/main" id="{FC8AFE83-46CF-154B-AB2E-4B9A981AD36B}"/>
              </a:ext>
            </a:extLst>
          </p:cNvPr>
          <p:cNvSpPr>
            <a:spLocks noGrp="1"/>
          </p:cNvSpPr>
          <p:nvPr>
            <p:ph type="sldNum" sz="quarter" idx="12"/>
          </p:nvPr>
        </p:nvSpPr>
        <p:spPr/>
        <p:txBody>
          <a:bodyPr/>
          <a:lstStyle/>
          <a:p>
            <a:fld id="{C259FE61-95B1-9140-9F48-1063D62EA7B1}" type="slidenum">
              <a:rPr lang="en-US" smtClean="0"/>
              <a:t>‹#›</a:t>
            </a:fld>
            <a:endParaRPr lang="en-US"/>
          </a:p>
        </p:txBody>
      </p:sp>
    </p:spTree>
    <p:extLst>
      <p:ext uri="{BB962C8B-B14F-4D97-AF65-F5344CB8AC3E}">
        <p14:creationId xmlns:p14="http://schemas.microsoft.com/office/powerpoint/2010/main" val="2178185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A256-7FF7-B948-BBF7-024C18CD4F83}"/>
              </a:ext>
            </a:extLst>
          </p:cNvPr>
          <p:cNvSpPr>
            <a:spLocks noGrp="1"/>
          </p:cNvSpPr>
          <p:nvPr>
            <p:ph type="title"/>
          </p:nvPr>
        </p:nvSpPr>
        <p:spPr>
          <a:xfrm>
            <a:off x="1776000" y="1952368"/>
            <a:ext cx="8640000" cy="3818237"/>
          </a:xfrm>
        </p:spPr>
        <p:txBody>
          <a:bodyPr anchor="ctr">
            <a:normAutofit/>
          </a:bodyPr>
          <a:lstStyle>
            <a:lvl1pPr>
              <a:defRPr sz="4000"/>
            </a:lvl1pPr>
          </a:lstStyle>
          <a:p>
            <a:r>
              <a:rPr lang="en-US"/>
              <a:t>Click to edit Master title style</a:t>
            </a:r>
          </a:p>
        </p:txBody>
      </p:sp>
      <p:sp>
        <p:nvSpPr>
          <p:cNvPr id="6" name="Slide Number Placeholder 5">
            <a:extLst>
              <a:ext uri="{FF2B5EF4-FFF2-40B4-BE49-F238E27FC236}">
                <a16:creationId xmlns:a16="http://schemas.microsoft.com/office/drawing/2014/main" id="{FC8AFE83-46CF-154B-AB2E-4B9A981AD36B}"/>
              </a:ext>
            </a:extLst>
          </p:cNvPr>
          <p:cNvSpPr>
            <a:spLocks noGrp="1"/>
          </p:cNvSpPr>
          <p:nvPr>
            <p:ph type="sldNum" sz="quarter" idx="12"/>
          </p:nvPr>
        </p:nvSpPr>
        <p:spPr/>
        <p:txBody>
          <a:bodyPr/>
          <a:lstStyle/>
          <a:p>
            <a:fld id="{C259FE61-95B1-9140-9F48-1063D62EA7B1}" type="slidenum">
              <a:rPr lang="en-US" smtClean="0"/>
              <a:t>‹#›</a:t>
            </a:fld>
            <a:endParaRPr lang="en-US"/>
          </a:p>
        </p:txBody>
      </p:sp>
    </p:spTree>
    <p:extLst>
      <p:ext uri="{BB962C8B-B14F-4D97-AF65-F5344CB8AC3E}">
        <p14:creationId xmlns:p14="http://schemas.microsoft.com/office/powerpoint/2010/main" val="2556047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8AFE83-46CF-154B-AB2E-4B9A981AD36B}"/>
              </a:ext>
            </a:extLst>
          </p:cNvPr>
          <p:cNvSpPr>
            <a:spLocks noGrp="1"/>
          </p:cNvSpPr>
          <p:nvPr>
            <p:ph type="sldNum" sz="quarter" idx="12"/>
          </p:nvPr>
        </p:nvSpPr>
        <p:spPr/>
        <p:txBody>
          <a:bodyPr/>
          <a:lstStyle/>
          <a:p>
            <a:fld id="{C259FE61-95B1-9140-9F48-1063D62EA7B1}" type="slidenum">
              <a:rPr lang="en-US" smtClean="0"/>
              <a:t>‹#›</a:t>
            </a:fld>
            <a:endParaRPr lang="en-US"/>
          </a:p>
        </p:txBody>
      </p:sp>
    </p:spTree>
    <p:extLst>
      <p:ext uri="{BB962C8B-B14F-4D97-AF65-F5344CB8AC3E}">
        <p14:creationId xmlns:p14="http://schemas.microsoft.com/office/powerpoint/2010/main" val="1208123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366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605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ext Heavy">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01622" y="692696"/>
            <a:ext cx="5102357" cy="936104"/>
          </a:xfrm>
          <a:prstGeom prst="rect">
            <a:avLst/>
          </a:prstGeom>
        </p:spPr>
        <p:txBody>
          <a:bodyPr vert="horz" lIns="91440" tIns="45720" rIns="91440" bIns="45720" rtlCol="0" anchor="ctr">
            <a:normAutofit/>
          </a:bodyPr>
          <a:lstStyle>
            <a:lvl1pPr>
              <a:defRPr baseline="0"/>
            </a:lvl1pPr>
          </a:lstStyle>
          <a:p>
            <a:r>
              <a:rPr lang="en-AU"/>
              <a:t>PAGES THAT</a:t>
            </a:r>
            <a:br>
              <a:rPr lang="en-AU"/>
            </a:br>
            <a:r>
              <a:rPr lang="en-AU"/>
              <a:t>ARE TEXT HEAVY</a:t>
            </a:r>
            <a:endParaRPr lang="en-US"/>
          </a:p>
        </p:txBody>
      </p:sp>
      <p:sp>
        <p:nvSpPr>
          <p:cNvPr id="6" name="Text Placeholder 12"/>
          <p:cNvSpPr>
            <a:spLocks noGrp="1"/>
          </p:cNvSpPr>
          <p:nvPr>
            <p:ph type="body" sz="quarter" idx="13" hasCustomPrompt="1"/>
          </p:nvPr>
        </p:nvSpPr>
        <p:spPr>
          <a:xfrm>
            <a:off x="802218" y="1916113"/>
            <a:ext cx="5101761" cy="3167062"/>
          </a:xfrm>
          <a:prstGeom prst="rect">
            <a:avLst/>
          </a:prstGeom>
        </p:spPr>
        <p:txBody>
          <a:bodyPr vert="horz"/>
          <a:lstStyle>
            <a:lvl1pPr marL="0" indent="0">
              <a:buNone/>
              <a:defRPr sz="1500" baseline="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AU"/>
              <a:t>Enter long text</a:t>
            </a:r>
          </a:p>
        </p:txBody>
      </p:sp>
      <p:sp>
        <p:nvSpPr>
          <p:cNvPr id="7" name="Text Placeholder 12"/>
          <p:cNvSpPr>
            <a:spLocks noGrp="1"/>
          </p:cNvSpPr>
          <p:nvPr>
            <p:ph type="body" sz="quarter" idx="14" hasCustomPrompt="1"/>
          </p:nvPr>
        </p:nvSpPr>
        <p:spPr>
          <a:xfrm>
            <a:off x="6193368" y="1929185"/>
            <a:ext cx="5088467" cy="3153990"/>
          </a:xfrm>
          <a:prstGeom prst="rect">
            <a:avLst/>
          </a:prstGeom>
        </p:spPr>
        <p:txBody>
          <a:bodyPr vert="horz"/>
          <a:lstStyle>
            <a:lvl1pPr marL="0" indent="0">
              <a:buNone/>
              <a:defRPr sz="1500" baseline="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AU"/>
              <a:t>Enter long text</a:t>
            </a:r>
          </a:p>
        </p:txBody>
      </p:sp>
    </p:spTree>
    <p:extLst>
      <p:ext uri="{BB962C8B-B14F-4D97-AF65-F5344CB8AC3E}">
        <p14:creationId xmlns:p14="http://schemas.microsoft.com/office/powerpoint/2010/main" val="2895602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Bullet Points">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801622" y="692696"/>
            <a:ext cx="5102357" cy="936104"/>
          </a:xfrm>
          <a:prstGeom prst="rect">
            <a:avLst/>
          </a:prstGeom>
        </p:spPr>
        <p:txBody>
          <a:bodyPr vert="horz" lIns="91440" tIns="45720" rIns="91440" bIns="45720" rtlCol="0" anchor="ctr">
            <a:normAutofit/>
          </a:bodyPr>
          <a:lstStyle>
            <a:lvl1pPr>
              <a:defRPr baseline="0"/>
            </a:lvl1pPr>
          </a:lstStyle>
          <a:p>
            <a:r>
              <a:rPr lang="en-AU"/>
              <a:t>PAGES WITH</a:t>
            </a:r>
            <a:br>
              <a:rPr lang="en-AU"/>
            </a:br>
            <a:r>
              <a:rPr lang="en-AU"/>
              <a:t>BULLET POINTS</a:t>
            </a:r>
            <a:endParaRPr lang="en-US"/>
          </a:p>
        </p:txBody>
      </p:sp>
      <p:sp>
        <p:nvSpPr>
          <p:cNvPr id="13" name="Text Placeholder 12"/>
          <p:cNvSpPr>
            <a:spLocks noGrp="1"/>
          </p:cNvSpPr>
          <p:nvPr>
            <p:ph type="body" sz="quarter" idx="10"/>
          </p:nvPr>
        </p:nvSpPr>
        <p:spPr>
          <a:xfrm>
            <a:off x="802217" y="1916114"/>
            <a:ext cx="10479616" cy="3025775"/>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4510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Images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801622" y="692696"/>
            <a:ext cx="5102357" cy="936104"/>
          </a:xfrm>
          <a:prstGeom prst="rect">
            <a:avLst/>
          </a:prstGeom>
        </p:spPr>
        <p:txBody>
          <a:bodyPr vert="horz" lIns="91440" tIns="45720" rIns="91440" bIns="45720" rtlCol="0" anchor="ctr">
            <a:normAutofit/>
          </a:bodyPr>
          <a:lstStyle>
            <a:lvl1pPr>
              <a:defRPr baseline="0"/>
            </a:lvl1pPr>
          </a:lstStyle>
          <a:p>
            <a:r>
              <a:rPr lang="en-AU"/>
              <a:t>PAGES WITH</a:t>
            </a:r>
            <a:br>
              <a:rPr lang="en-AU"/>
            </a:br>
            <a:r>
              <a:rPr lang="en-AU"/>
              <a:t>AN IMAGE ONLY</a:t>
            </a:r>
            <a:endParaRPr lang="en-US"/>
          </a:p>
        </p:txBody>
      </p:sp>
      <p:sp>
        <p:nvSpPr>
          <p:cNvPr id="9" name="Content Placeholder 8"/>
          <p:cNvSpPr>
            <a:spLocks noGrp="1"/>
          </p:cNvSpPr>
          <p:nvPr>
            <p:ph sz="quarter" idx="10" hasCustomPrompt="1"/>
          </p:nvPr>
        </p:nvSpPr>
        <p:spPr>
          <a:xfrm>
            <a:off x="816373" y="1914525"/>
            <a:ext cx="10464204" cy="3168650"/>
          </a:xfrm>
          <a:prstGeom prst="rect">
            <a:avLst/>
          </a:prstGeom>
        </p:spPr>
        <p:txBody>
          <a:bodyPr vert="horz"/>
          <a:lstStyle>
            <a:lvl1pPr marL="0" indent="0">
              <a:buNone/>
              <a:defRPr sz="1500" baseline="0"/>
            </a:lvl1pPr>
          </a:lstStyle>
          <a:p>
            <a:pPr lvl="0"/>
            <a:r>
              <a:rPr lang="en-AU"/>
              <a:t>Insert Image</a:t>
            </a:r>
            <a:endParaRPr lang="en-US"/>
          </a:p>
        </p:txBody>
      </p:sp>
    </p:spTree>
    <p:extLst>
      <p:ext uri="{BB962C8B-B14F-4D97-AF65-F5344CB8AC3E}">
        <p14:creationId xmlns:p14="http://schemas.microsoft.com/office/powerpoint/2010/main" val="138371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EB01-8FCF-1443-BF74-F6282D83566E}"/>
              </a:ext>
            </a:extLst>
          </p:cNvPr>
          <p:cNvSpPr>
            <a:spLocks noGrp="1"/>
          </p:cNvSpPr>
          <p:nvPr>
            <p:ph type="ctrTitle" hasCustomPrompt="1"/>
          </p:nvPr>
        </p:nvSpPr>
        <p:spPr>
          <a:xfrm>
            <a:off x="1776001" y="1962625"/>
            <a:ext cx="6351049" cy="2387600"/>
          </a:xfrm>
        </p:spPr>
        <p:txBody>
          <a:bodyPr anchor="t"/>
          <a:lstStyle>
            <a:lvl1pPr algn="l">
              <a:defRPr sz="4500"/>
            </a:lvl1pPr>
          </a:lstStyle>
          <a:p>
            <a:r>
              <a:rPr lang="en-GB"/>
              <a:t>Click to edit section title page</a:t>
            </a:r>
            <a:endParaRPr lang="en-US"/>
          </a:p>
        </p:txBody>
      </p:sp>
      <p:sp>
        <p:nvSpPr>
          <p:cNvPr id="3" name="Subtitle 2">
            <a:extLst>
              <a:ext uri="{FF2B5EF4-FFF2-40B4-BE49-F238E27FC236}">
                <a16:creationId xmlns:a16="http://schemas.microsoft.com/office/drawing/2014/main" id="{1554DB5F-9C10-BC44-91DA-A9D368CC806B}"/>
              </a:ext>
            </a:extLst>
          </p:cNvPr>
          <p:cNvSpPr>
            <a:spLocks noGrp="1"/>
          </p:cNvSpPr>
          <p:nvPr>
            <p:ph type="subTitle" idx="1" hasCustomPrompt="1"/>
          </p:nvPr>
        </p:nvSpPr>
        <p:spPr>
          <a:xfrm>
            <a:off x="1776001" y="1438150"/>
            <a:ext cx="6351049" cy="389194"/>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Section 1</a:t>
            </a:r>
            <a:endParaRPr lang="en-US"/>
          </a:p>
        </p:txBody>
      </p:sp>
    </p:spTree>
    <p:extLst>
      <p:ext uri="{BB962C8B-B14F-4D97-AF65-F5344CB8AC3E}">
        <p14:creationId xmlns:p14="http://schemas.microsoft.com/office/powerpoint/2010/main" val="2150345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A Few Word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51647" y="476673"/>
            <a:ext cx="2844800" cy="365125"/>
          </a:xfrm>
        </p:spPr>
        <p:txBody>
          <a:bodyPr/>
          <a:lstStyle>
            <a:lvl1pPr>
              <a:defRPr sz="1600">
                <a:solidFill>
                  <a:srgbClr val="000000"/>
                </a:solidFill>
                <a:latin typeface="Arial"/>
                <a:cs typeface="Arial"/>
              </a:defRPr>
            </a:lvl1pPr>
          </a:lstStyle>
          <a:p>
            <a:fld id="{C583F129-B71F-6340-8DDC-CAA03B4D3EB8}" type="slidenum">
              <a:rPr lang="en-US" smtClean="0"/>
              <a:pPr/>
              <a:t>‹#›</a:t>
            </a:fld>
            <a:endParaRPr lang="en-US"/>
          </a:p>
        </p:txBody>
      </p:sp>
      <p:sp>
        <p:nvSpPr>
          <p:cNvPr id="11" name="Rectangle 10"/>
          <p:cNvSpPr/>
          <p:nvPr userDrawn="1"/>
        </p:nvSpPr>
        <p:spPr>
          <a:xfrm>
            <a:off x="0" y="5589240"/>
            <a:ext cx="12192000" cy="12687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a:stretch>
            <a:fillRect/>
          </a:stretch>
        </p:blipFill>
        <p:spPr>
          <a:xfrm>
            <a:off x="914400" y="5986454"/>
            <a:ext cx="3933461" cy="413013"/>
          </a:xfrm>
          <a:prstGeom prst="rect">
            <a:avLst/>
          </a:prstGeom>
        </p:spPr>
      </p:pic>
      <p:pic>
        <p:nvPicPr>
          <p:cNvPr id="10" name="Picture 9"/>
          <p:cNvPicPr>
            <a:picLocks noChangeAspect="1"/>
          </p:cNvPicPr>
          <p:nvPr userDrawn="1"/>
        </p:nvPicPr>
        <p:blipFill>
          <a:blip r:embed="rId3"/>
          <a:stretch>
            <a:fillRect/>
          </a:stretch>
        </p:blipFill>
        <p:spPr>
          <a:xfrm>
            <a:off x="7536161" y="6067676"/>
            <a:ext cx="3760287" cy="331790"/>
          </a:xfrm>
          <a:prstGeom prst="rect">
            <a:avLst/>
          </a:prstGeom>
        </p:spPr>
      </p:pic>
      <p:sp>
        <p:nvSpPr>
          <p:cNvPr id="14" name="Title 1"/>
          <p:cNvSpPr>
            <a:spLocks noGrp="1"/>
          </p:cNvSpPr>
          <p:nvPr>
            <p:ph type="ctrTitle" hasCustomPrompt="1"/>
          </p:nvPr>
        </p:nvSpPr>
        <p:spPr>
          <a:xfrm>
            <a:off x="801197" y="3196163"/>
            <a:ext cx="8271135" cy="537297"/>
          </a:xfrm>
        </p:spPr>
        <p:txBody>
          <a:bodyPr>
            <a:normAutofit/>
          </a:bodyPr>
          <a:lstStyle>
            <a:lvl1pPr algn="l">
              <a:defRPr sz="3500" baseline="0">
                <a:solidFill>
                  <a:srgbClr val="000000"/>
                </a:solidFill>
              </a:defRPr>
            </a:lvl1pPr>
          </a:lstStyle>
          <a:p>
            <a:r>
              <a:rPr lang="en-AU"/>
              <a:t>PAGES WITH</a:t>
            </a:r>
            <a:endParaRPr lang="en-US"/>
          </a:p>
        </p:txBody>
      </p:sp>
      <p:sp>
        <p:nvSpPr>
          <p:cNvPr id="3" name="Text Placeholder 2"/>
          <p:cNvSpPr>
            <a:spLocks noGrp="1"/>
          </p:cNvSpPr>
          <p:nvPr>
            <p:ph type="body" sz="quarter" idx="13" hasCustomPrompt="1"/>
          </p:nvPr>
        </p:nvSpPr>
        <p:spPr>
          <a:xfrm>
            <a:off x="802217" y="3717033"/>
            <a:ext cx="8269816" cy="542925"/>
          </a:xfrm>
          <a:prstGeom prst="rect">
            <a:avLst/>
          </a:prstGeom>
        </p:spPr>
        <p:txBody>
          <a:bodyPr>
            <a:noAutofit/>
          </a:bodyPr>
          <a:lstStyle>
            <a:lvl1pPr marL="0" indent="0">
              <a:buNone/>
              <a:defRPr sz="3200" baseline="0">
                <a:solidFill>
                  <a:schemeClr val="accent1"/>
                </a:solidFill>
                <a:latin typeface="Impact"/>
                <a:cs typeface="Impact"/>
              </a:defRPr>
            </a:lvl1pPr>
            <a:lvl2pPr marL="457200" indent="0">
              <a:buNone/>
              <a:defRPr sz="3200">
                <a:latin typeface="Impact"/>
                <a:cs typeface="Impact"/>
              </a:defRPr>
            </a:lvl2pPr>
            <a:lvl3pPr marL="914400" indent="0">
              <a:buNone/>
              <a:defRPr sz="3200">
                <a:latin typeface="Impact"/>
                <a:cs typeface="Impact"/>
              </a:defRPr>
            </a:lvl3pPr>
            <a:lvl4pPr marL="1371600" indent="0">
              <a:buNone/>
              <a:defRPr sz="3200">
                <a:latin typeface="Impact"/>
                <a:cs typeface="Impact"/>
              </a:defRPr>
            </a:lvl4pPr>
            <a:lvl5pPr marL="1828800" indent="0">
              <a:buNone/>
              <a:defRPr sz="3200">
                <a:latin typeface="Impact"/>
                <a:cs typeface="Impact"/>
              </a:defRPr>
            </a:lvl5pPr>
          </a:lstStyle>
          <a:p>
            <a:pPr lvl="0"/>
            <a:r>
              <a:rPr lang="en-AU"/>
              <a:t>ONLY A FEW WORDS</a:t>
            </a:r>
            <a:endParaRPr lang="en-US"/>
          </a:p>
        </p:txBody>
      </p:sp>
    </p:spTree>
    <p:extLst>
      <p:ext uri="{BB962C8B-B14F-4D97-AF65-F5344CB8AC3E}">
        <p14:creationId xmlns:p14="http://schemas.microsoft.com/office/powerpoint/2010/main" val="3924607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281A8-4F52-6343-842A-A9EE3B9D752E}" type="slidenum">
              <a:rPr lang="en-US" smtClean="0"/>
              <a:t>‹#›</a:t>
            </a:fld>
            <a:endParaRPr lang="en-US"/>
          </a:p>
        </p:txBody>
      </p:sp>
    </p:spTree>
    <p:extLst>
      <p:ext uri="{BB962C8B-B14F-4D97-AF65-F5344CB8AC3E}">
        <p14:creationId xmlns:p14="http://schemas.microsoft.com/office/powerpoint/2010/main" val="990518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reakou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8AFE83-46CF-154B-AB2E-4B9A981AD36B}"/>
              </a:ext>
            </a:extLst>
          </p:cNvPr>
          <p:cNvSpPr>
            <a:spLocks noGrp="1"/>
          </p:cNvSpPr>
          <p:nvPr>
            <p:ph type="sldNum" sz="quarter" idx="12"/>
          </p:nvPr>
        </p:nvSpPr>
        <p:spPr/>
        <p:txBody>
          <a:bodyPr/>
          <a:lstStyle/>
          <a:p>
            <a:fld id="{C259FE61-95B1-9140-9F48-1063D62EA7B1}" type="slidenum">
              <a:rPr lang="en-US" smtClean="0"/>
              <a:t>‹#›</a:t>
            </a:fld>
            <a:endParaRPr lang="en-US"/>
          </a:p>
        </p:txBody>
      </p:sp>
      <p:pic>
        <p:nvPicPr>
          <p:cNvPr id="4097" name="Picture 1" descr="Board Matters">
            <a:extLst>
              <a:ext uri="{FF2B5EF4-FFF2-40B4-BE49-F238E27FC236}">
                <a16:creationId xmlns:a16="http://schemas.microsoft.com/office/drawing/2014/main" id="{F9388241-E85F-414C-A8C3-6DED3C1BD0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55" y="644894"/>
            <a:ext cx="4422851" cy="179125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Board Matters">
            <a:extLst>
              <a:ext uri="{FF2B5EF4-FFF2-40B4-BE49-F238E27FC236}">
                <a16:creationId xmlns:a16="http://schemas.microsoft.com/office/drawing/2014/main" id="{62969C8B-7B6E-4C64-84FC-EB1BCC08DA9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26955" y="2436148"/>
            <a:ext cx="3574361" cy="98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33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3" y="4075539"/>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3" y="3577461"/>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3200"/>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3"/>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6" y="2889953"/>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3"/>
            <a:ext cx="249547"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sz="3200"/>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3" y="2655911"/>
            <a:ext cx="272679" cy="467099"/>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4" y="2772563"/>
            <a:ext cx="265051"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3" cy="205987"/>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7" y="2959352"/>
            <a:ext cx="175963" cy="182115"/>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5" cy="182115"/>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8" y="3128423"/>
            <a:ext cx="412711"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9" y="3441956"/>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7"/>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1" y="3128425"/>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6"/>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Tree>
    <p:extLst>
      <p:ext uri="{BB962C8B-B14F-4D97-AF65-F5344CB8AC3E}">
        <p14:creationId xmlns:p14="http://schemas.microsoft.com/office/powerpoint/2010/main" val="388513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9" y="2165231"/>
            <a:ext cx="5552921" cy="1206484"/>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6"/>
            <a:ext cx="5552920" cy="878189"/>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0" y="0"/>
            <a:ext cx="12192000" cy="6858000"/>
          </a:xfrm>
          <a:solidFill>
            <a:schemeClr val="bg2">
              <a:alpha val="50000"/>
            </a:schemeClr>
          </a:solidFill>
        </p:spPr>
        <p:txBody>
          <a:bodyPr tIns="270000"/>
          <a:lstStyle>
            <a:lvl1pPr algn="ctr">
              <a:defRPr sz="1867" b="0">
                <a:solidFill>
                  <a:schemeClr val="tx2"/>
                </a:solidFill>
              </a:defRPr>
            </a:lvl1pPr>
          </a:lstStyle>
          <a:p>
            <a:r>
              <a:rPr lang="en-GB"/>
              <a:t>Click icon to insert an image and send this to back</a:t>
            </a:r>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a:srcRect/>
            <a:stretch>
              <a:fillRect/>
            </a:stretch>
          </a:blipFill>
        </p:spPr>
        <p:txBody>
          <a:bodyPr/>
          <a:lstStyle>
            <a:lvl1pPr>
              <a:defRPr>
                <a:noFill/>
              </a:defRPr>
            </a:lvl1pPr>
            <a:lvl2pPr>
              <a:defRPr>
                <a:noFill/>
              </a:defRPr>
            </a:lvl2pPr>
          </a:lstStyle>
          <a:p>
            <a:pPr lvl="0"/>
            <a:r>
              <a:rPr lang="en-AU"/>
              <a:t>Click to edit Master text styles</a:t>
            </a:r>
          </a:p>
          <a:p>
            <a:pPr lvl="1"/>
            <a:r>
              <a:rPr lang="en-AU"/>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91" y="5798569"/>
            <a:ext cx="795560" cy="841563"/>
          </a:xfrm>
          <a:prstGeom prst="rect">
            <a:avLst/>
          </a:prstGeom>
        </p:spPr>
      </p:pic>
    </p:spTree>
    <p:extLst>
      <p:ext uri="{BB962C8B-B14F-4D97-AF65-F5344CB8AC3E}">
        <p14:creationId xmlns:p14="http://schemas.microsoft.com/office/powerpoint/2010/main" val="347329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6" grpId="0" animBg="1"/>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B1) Red">
    <p:bg>
      <p:bgPr>
        <a:solidFill>
          <a:schemeClr val="accent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04569BC-A902-428E-BB2D-80224904A57F}"/>
              </a:ext>
            </a:extLst>
          </p:cNvPr>
          <p:cNvSpPr>
            <a:spLocks/>
          </p:cNvSpPr>
          <p:nvPr userDrawn="1"/>
        </p:nvSpPr>
        <p:spPr bwMode="auto">
          <a:xfrm>
            <a:off x="3399651" y="1625597"/>
            <a:ext cx="4997428" cy="5232403"/>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rgbClr val="B29C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3200"/>
          </a:p>
        </p:txBody>
      </p:sp>
      <p:sp>
        <p:nvSpPr>
          <p:cNvPr id="86" name="Rectangle 85">
            <a:extLst>
              <a:ext uri="{FF2B5EF4-FFF2-40B4-BE49-F238E27FC236}">
                <a16:creationId xmlns:a16="http://schemas.microsoft.com/office/drawing/2014/main" id="{59DA3977-9CB7-4D80-B87F-8D89276989D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3200"/>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9" y="2165231"/>
            <a:ext cx="5552921" cy="1206484"/>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3" y="1625598"/>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6"/>
            <a:ext cx="5552920" cy="878189"/>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 name="Picture 3">
            <a:extLst>
              <a:ext uri="{FF2B5EF4-FFF2-40B4-BE49-F238E27FC236}">
                <a16:creationId xmlns:a16="http://schemas.microsoft.com/office/drawing/2014/main" id="{718B4D21-31D3-AC42-9509-48CEBD6649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704" y="5796873"/>
            <a:ext cx="780447" cy="843875"/>
          </a:xfrm>
          <a:prstGeom prst="rect">
            <a:avLst/>
          </a:prstGeom>
        </p:spPr>
      </p:pic>
    </p:spTree>
    <p:extLst>
      <p:ext uri="{BB962C8B-B14F-4D97-AF65-F5344CB8AC3E}">
        <p14:creationId xmlns:p14="http://schemas.microsoft.com/office/powerpoint/2010/main" val="290073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uiExpand="1">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200"/>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9" y="2165231"/>
            <a:ext cx="5552921" cy="1206484"/>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3" y="1625598"/>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6"/>
            <a:ext cx="5552920" cy="878189"/>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704" y="5796873"/>
            <a:ext cx="780447" cy="843875"/>
          </a:xfrm>
          <a:prstGeom prst="rect">
            <a:avLst/>
          </a:prstGeom>
        </p:spPr>
      </p:pic>
    </p:spTree>
    <p:extLst>
      <p:ext uri="{BB962C8B-B14F-4D97-AF65-F5344CB8AC3E}">
        <p14:creationId xmlns:p14="http://schemas.microsoft.com/office/powerpoint/2010/main" val="40556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9" y="2165231"/>
            <a:ext cx="5552921" cy="1206484"/>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3" y="1625598"/>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a:t>Click icon to insert an image and click reset in Home tab to fill the image in the shape</a:t>
            </a:r>
            <a:br>
              <a:rPr lang="en-GB"/>
            </a:br>
            <a:r>
              <a:rPr lang="en-GB"/>
              <a:t>If no image is inserted, this will stay as grey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6"/>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375417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4"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sz="3200"/>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sz="3200"/>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6" y="453057"/>
            <a:ext cx="648911" cy="648911"/>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200"/>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7"/>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3200"/>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67"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3"/>
            <a:ext cx="6341403" cy="338555"/>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67"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3"/>
            <a:ext cx="6341403" cy="338555"/>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67"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3"/>
            <a:ext cx="6341403" cy="338555"/>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67"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3"/>
            <a:ext cx="6341403" cy="338555"/>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67"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3"/>
            <a:ext cx="6341403" cy="338555"/>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67"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3"/>
            <a:ext cx="6341403" cy="338555"/>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67"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3"/>
            <a:ext cx="6341403" cy="338555"/>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88463"/>
            <a:ext cx="4114800" cy="164148"/>
          </a:xfrm>
          <a:prstGeom prst="rect">
            <a:avLst/>
          </a:prstGeom>
        </p:spPr>
        <p:txBody>
          <a:bodyPr vert="horz" lIns="0" tIns="0" rIns="0" bIns="0" rtlCol="0" anchor="b">
            <a:spAutoFit/>
          </a:bodyPr>
          <a:lstStyle>
            <a:lvl1pPr algn="r">
              <a:defRPr sz="1067">
                <a:solidFill>
                  <a:schemeClr val="tx1">
                    <a:tint val="75000"/>
                  </a:schemeClr>
                </a:solidFill>
              </a:defRPr>
            </a:lvl1pPr>
          </a:lstStyle>
          <a:p>
            <a:r>
              <a:rPr lang="en-AU"/>
              <a:t>Insert &gt; Header &amp; Footer &gt; tick Footer box &gt; Apply to all |</a:t>
            </a:r>
            <a:endParaRPr lang="en-GB"/>
          </a:p>
        </p:txBody>
      </p:sp>
      <p:pic>
        <p:nvPicPr>
          <p:cNvPr id="126" name="Picture 125">
            <a:extLst>
              <a:ext uri="{FF2B5EF4-FFF2-40B4-BE49-F238E27FC236}">
                <a16:creationId xmlns:a16="http://schemas.microsoft.com/office/drawing/2014/main" id="{55A30AE6-FE7B-9F47-BD36-C3E4AB6374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4704" y="5796873"/>
            <a:ext cx="780447" cy="843875"/>
          </a:xfrm>
          <a:prstGeom prst="rect">
            <a:avLst/>
          </a:prstGeom>
        </p:spPr>
      </p:pic>
    </p:spTree>
    <p:extLst>
      <p:ext uri="{BB962C8B-B14F-4D97-AF65-F5344CB8AC3E}">
        <p14:creationId xmlns:p14="http://schemas.microsoft.com/office/powerpoint/2010/main" val="110131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0" y="1"/>
            <a:ext cx="12192000" cy="5403056"/>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3200"/>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9" y="1909383"/>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sz="3200"/>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1056"/>
            <a:ext cx="12192000" cy="720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3200"/>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73781"/>
            <a:ext cx="6408000" cy="1097736"/>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spTree>
    <p:extLst>
      <p:ext uri="{BB962C8B-B14F-4D97-AF65-F5344CB8AC3E}">
        <p14:creationId xmlns:p14="http://schemas.microsoft.com/office/powerpoint/2010/main" val="378473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EB01-8FCF-1443-BF74-F6282D83566E}"/>
              </a:ext>
            </a:extLst>
          </p:cNvPr>
          <p:cNvSpPr>
            <a:spLocks noGrp="1"/>
          </p:cNvSpPr>
          <p:nvPr>
            <p:ph type="ctrTitle" hasCustomPrompt="1"/>
          </p:nvPr>
        </p:nvSpPr>
        <p:spPr>
          <a:xfrm>
            <a:off x="1776000" y="1962625"/>
            <a:ext cx="8640000" cy="2387600"/>
          </a:xfrm>
        </p:spPr>
        <p:txBody>
          <a:bodyPr anchor="t"/>
          <a:lstStyle>
            <a:lvl1pPr algn="l">
              <a:defRPr sz="4500"/>
            </a:lvl1pPr>
          </a:lstStyle>
          <a:p>
            <a:r>
              <a:rPr lang="en-GB"/>
              <a:t>Click to edit section </a:t>
            </a:r>
            <a:br>
              <a:rPr lang="en-GB"/>
            </a:br>
            <a:r>
              <a:rPr lang="en-GB"/>
              <a:t>title page</a:t>
            </a:r>
            <a:endParaRPr lang="en-US"/>
          </a:p>
        </p:txBody>
      </p:sp>
      <p:sp>
        <p:nvSpPr>
          <p:cNvPr id="3" name="Subtitle 2">
            <a:extLst>
              <a:ext uri="{FF2B5EF4-FFF2-40B4-BE49-F238E27FC236}">
                <a16:creationId xmlns:a16="http://schemas.microsoft.com/office/drawing/2014/main" id="{1554DB5F-9C10-BC44-91DA-A9D368CC806B}"/>
              </a:ext>
            </a:extLst>
          </p:cNvPr>
          <p:cNvSpPr>
            <a:spLocks noGrp="1"/>
          </p:cNvSpPr>
          <p:nvPr>
            <p:ph type="subTitle" idx="1" hasCustomPrompt="1"/>
          </p:nvPr>
        </p:nvSpPr>
        <p:spPr>
          <a:xfrm>
            <a:off x="1776000" y="1438150"/>
            <a:ext cx="8640000" cy="389194"/>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Section 1</a:t>
            </a:r>
            <a:endParaRPr lang="en-US"/>
          </a:p>
        </p:txBody>
      </p:sp>
    </p:spTree>
    <p:extLst>
      <p:ext uri="{BB962C8B-B14F-4D97-AF65-F5344CB8AC3E}">
        <p14:creationId xmlns:p14="http://schemas.microsoft.com/office/powerpoint/2010/main" val="2029969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F11D-37CF-136B-E379-2444F1F5240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73C76D2-9EB1-7101-EEBC-98E4B3B71DD8}"/>
              </a:ext>
            </a:extLst>
          </p:cNvPr>
          <p:cNvSpPr>
            <a:spLocks noGrp="1"/>
          </p:cNvSpPr>
          <p:nvPr>
            <p:ph type="sldNum" sz="quarter" idx="10"/>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91861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a:xfrm>
            <a:off x="593276" y="553914"/>
            <a:ext cx="11010859" cy="507831"/>
          </a:xfrm>
        </p:spPr>
        <p:txBody>
          <a:bodyPr/>
          <a:lstStyle/>
          <a:p>
            <a:r>
              <a:rPr lang="en-AU"/>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18879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a:xfrm>
            <a:off x="593276" y="553914"/>
            <a:ext cx="11010859" cy="507831"/>
          </a:xfrm>
        </p:spPr>
        <p:txBody>
          <a:bodyPr/>
          <a:lstStyle/>
          <a:p>
            <a:r>
              <a:rPr lang="en-AU"/>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6" y="1853989"/>
            <a:ext cx="11010859" cy="395150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180135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a:xfrm>
            <a:off x="593276" y="553914"/>
            <a:ext cx="11010859" cy="507831"/>
          </a:xfrm>
        </p:spPr>
        <p:txBody>
          <a:bodyPr/>
          <a:lstStyle/>
          <a:p>
            <a:r>
              <a:rPr lang="en-AU"/>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9"/>
            <a:ext cx="5178725" cy="395150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9"/>
            <a:ext cx="5178725" cy="395150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247597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a:xfrm>
            <a:off x="593276" y="553914"/>
            <a:ext cx="11010859" cy="507831"/>
          </a:xfrm>
        </p:spPr>
        <p:txBody>
          <a:bodyPr/>
          <a:lstStyle/>
          <a:p>
            <a:r>
              <a:rPr lang="en-AU"/>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6" y="1853989"/>
            <a:ext cx="3233523" cy="395150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40" y="1853989"/>
            <a:ext cx="3233523" cy="395150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1" y="1853989"/>
            <a:ext cx="3233523" cy="395150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300358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Tree>
    <p:extLst>
      <p:ext uri="{BB962C8B-B14F-4D97-AF65-F5344CB8AC3E}">
        <p14:creationId xmlns:p14="http://schemas.microsoft.com/office/powerpoint/2010/main" val="102431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GB"/>
              <a:t>Click to edit Master title style</a:t>
            </a:r>
            <a:endParaRPr lang="en-US"/>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376639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GB"/>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070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GB"/>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pitchFamily="2" charset="0"/>
              </a:defRPr>
            </a:lvl1pPr>
          </a:lstStyle>
          <a:p>
            <a:r>
              <a:rPr lang="en-US"/>
              <a:t>Descriptor</a:t>
            </a:r>
            <a:endParaRPr lang="en-AU"/>
          </a:p>
        </p:txBody>
      </p:sp>
    </p:spTree>
    <p:extLst>
      <p:ext uri="{BB962C8B-B14F-4D97-AF65-F5344CB8AC3E}">
        <p14:creationId xmlns:p14="http://schemas.microsoft.com/office/powerpoint/2010/main" val="2166553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GB"/>
              <a:t>Click icon to add picture</a:t>
            </a:r>
            <a:endParaRPr lang="en-AU"/>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pitchFamily="2" charset="0"/>
              </a:defRPr>
            </a:lvl1pPr>
          </a:lstStyle>
          <a:p>
            <a:r>
              <a:rPr lang="en-US"/>
              <a:t>Descriptor</a:t>
            </a:r>
            <a:endParaRPr lang="en-AU"/>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63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4A4D-DA5A-5D43-A89E-4665C9A9B8A2}"/>
              </a:ext>
            </a:extLst>
          </p:cNvPr>
          <p:cNvSpPr>
            <a:spLocks noGrp="1"/>
          </p:cNvSpPr>
          <p:nvPr>
            <p:ph type="title"/>
          </p:nvPr>
        </p:nvSpPr>
        <p:spPr>
          <a:xfrm>
            <a:off x="1776000" y="365127"/>
            <a:ext cx="8640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688A061-2F18-4247-B758-4490282C0A70}"/>
              </a:ext>
            </a:extLst>
          </p:cNvPr>
          <p:cNvSpPr>
            <a:spLocks noGrp="1"/>
          </p:cNvSpPr>
          <p:nvPr>
            <p:ph sz="half" idx="1"/>
          </p:nvPr>
        </p:nvSpPr>
        <p:spPr>
          <a:xfrm>
            <a:off x="1776000" y="1825625"/>
            <a:ext cx="4243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F62391-DC61-F940-80B1-91A9DC81EF0A}"/>
              </a:ext>
            </a:extLst>
          </p:cNvPr>
          <p:cNvSpPr>
            <a:spLocks noGrp="1"/>
          </p:cNvSpPr>
          <p:nvPr>
            <p:ph sz="half" idx="2"/>
          </p:nvPr>
        </p:nvSpPr>
        <p:spPr>
          <a:xfrm>
            <a:off x="6172200" y="1825625"/>
            <a:ext cx="4243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516BB0F-F10A-7441-93C9-4A6539911C49}"/>
              </a:ext>
            </a:extLst>
          </p:cNvPr>
          <p:cNvSpPr>
            <a:spLocks noGrp="1"/>
          </p:cNvSpPr>
          <p:nvPr>
            <p:ph type="sldNum" sz="quarter" idx="12"/>
          </p:nvPr>
        </p:nvSpPr>
        <p:spPr/>
        <p:txBody>
          <a:bodyPr/>
          <a:lstStyle/>
          <a:p>
            <a:fld id="{648281A8-4F52-6343-842A-A9EE3B9D752E}" type="slidenum">
              <a:rPr lang="en-US" smtClean="0"/>
              <a:t>‹#›</a:t>
            </a:fld>
            <a:endParaRPr lang="en-US"/>
          </a:p>
        </p:txBody>
      </p:sp>
    </p:spTree>
    <p:extLst>
      <p:ext uri="{BB962C8B-B14F-4D97-AF65-F5344CB8AC3E}">
        <p14:creationId xmlns:p14="http://schemas.microsoft.com/office/powerpoint/2010/main" val="41727113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30228481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pitchFamily="2" charset="0"/>
              </a:defRPr>
            </a:lvl1pPr>
          </a:lstStyle>
          <a:p>
            <a:r>
              <a:rPr lang="en-US"/>
              <a:t>Office of Sport</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3564717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360000" y="6444000"/>
            <a:ext cx="6720000" cy="252000"/>
          </a:xfrm>
        </p:spPr>
        <p:txBody>
          <a:bodyPr/>
          <a:lstStyle/>
          <a:p>
            <a:r>
              <a:rPr lang="en-US"/>
              <a:t>Office of Sport</a:t>
            </a:r>
            <a:endParaRPr lang="en-AU"/>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GB"/>
              <a:t>Click icon to add table</a:t>
            </a:r>
            <a:endParaRPr lang="en-AU"/>
          </a:p>
        </p:txBody>
      </p:sp>
    </p:spTree>
    <p:extLst>
      <p:ext uri="{BB962C8B-B14F-4D97-AF65-F5344CB8AC3E}">
        <p14:creationId xmlns:p14="http://schemas.microsoft.com/office/powerpoint/2010/main" val="1409413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US"/>
              <a:t>Office of Sport</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GB"/>
              <a:t>Click icon to add table</a:t>
            </a:r>
            <a:endParaRPr lang="en-AU"/>
          </a:p>
        </p:txBody>
      </p:sp>
    </p:spTree>
    <p:extLst>
      <p:ext uri="{BB962C8B-B14F-4D97-AF65-F5344CB8AC3E}">
        <p14:creationId xmlns:p14="http://schemas.microsoft.com/office/powerpoint/2010/main" val="1424003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Office of Sport</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7551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360000" y="1800000"/>
            <a:ext cx="11473200" cy="4351339"/>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Office of Sport</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159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a:p>
        </p:txBody>
      </p:sp>
      <p:sp>
        <p:nvSpPr>
          <p:cNvPr id="3" name="Content Placeholder 2"/>
          <p:cNvSpPr>
            <a:spLocks noGrp="1"/>
          </p:cNvSpPr>
          <p:nvPr>
            <p:ph idx="1"/>
          </p:nvPr>
        </p:nvSpPr>
        <p:spPr>
          <a:xfrm>
            <a:off x="5220000" y="2340000"/>
            <a:ext cx="6612000" cy="3960000"/>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Office of Sport</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209965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a:p>
            <a:pPr lvl="1"/>
            <a:r>
              <a:rPr lang="en-GB"/>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a:t>Image caption</a:t>
            </a:r>
            <a:endParaRPr lang="en-AU"/>
          </a:p>
        </p:txBody>
      </p:sp>
    </p:spTree>
    <p:extLst>
      <p:ext uri="{BB962C8B-B14F-4D97-AF65-F5344CB8AC3E}">
        <p14:creationId xmlns:p14="http://schemas.microsoft.com/office/powerpoint/2010/main" val="2480178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60000" y="1800000"/>
            <a:ext cx="56160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6000" y="1800000"/>
            <a:ext cx="56160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r>
              <a:rPr lang="en-US"/>
              <a:t>Office of Sport</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118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GB"/>
              <a:t>Click to edit Master title style</a:t>
            </a:r>
            <a:endParaRPr lang="en-US"/>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Office of Sport</a:t>
            </a:r>
            <a:endParaRPr lang="en-A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97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4A4D-DA5A-5D43-A89E-4665C9A9B8A2}"/>
              </a:ext>
            </a:extLst>
          </p:cNvPr>
          <p:cNvSpPr>
            <a:spLocks noGrp="1"/>
          </p:cNvSpPr>
          <p:nvPr>
            <p:ph type="title"/>
          </p:nvPr>
        </p:nvSpPr>
        <p:spPr>
          <a:xfrm>
            <a:off x="1776000" y="365127"/>
            <a:ext cx="8640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688A061-2F18-4247-B758-4490282C0A70}"/>
              </a:ext>
            </a:extLst>
          </p:cNvPr>
          <p:cNvSpPr>
            <a:spLocks noGrp="1"/>
          </p:cNvSpPr>
          <p:nvPr>
            <p:ph sz="half" idx="1"/>
          </p:nvPr>
        </p:nvSpPr>
        <p:spPr>
          <a:xfrm>
            <a:off x="1776000" y="1825625"/>
            <a:ext cx="4243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F62391-DC61-F940-80B1-91A9DC81EF0A}"/>
              </a:ext>
            </a:extLst>
          </p:cNvPr>
          <p:cNvSpPr>
            <a:spLocks noGrp="1"/>
          </p:cNvSpPr>
          <p:nvPr>
            <p:ph sz="half" idx="2"/>
          </p:nvPr>
        </p:nvSpPr>
        <p:spPr>
          <a:xfrm>
            <a:off x="6172200" y="1825625"/>
            <a:ext cx="4243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516BB0F-F10A-7441-93C9-4A6539911C49}"/>
              </a:ext>
            </a:extLst>
          </p:cNvPr>
          <p:cNvSpPr>
            <a:spLocks noGrp="1"/>
          </p:cNvSpPr>
          <p:nvPr>
            <p:ph type="sldNum" sz="quarter" idx="12"/>
          </p:nvPr>
        </p:nvSpPr>
        <p:spPr/>
        <p:txBody>
          <a:bodyPr/>
          <a:lstStyle/>
          <a:p>
            <a:fld id="{648281A8-4F52-6343-842A-A9EE3B9D752E}" type="slidenum">
              <a:rPr lang="en-US" smtClean="0"/>
              <a:t>‹#›</a:t>
            </a:fld>
            <a:endParaRPr lang="en-US"/>
          </a:p>
        </p:txBody>
      </p:sp>
    </p:spTree>
    <p:extLst>
      <p:ext uri="{BB962C8B-B14F-4D97-AF65-F5344CB8AC3E}">
        <p14:creationId xmlns:p14="http://schemas.microsoft.com/office/powerpoint/2010/main" val="40887959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half" idx="2"/>
          </p:nvPr>
        </p:nvSpPr>
        <p:spPr>
          <a:xfrm>
            <a:off x="8136000" y="1748331"/>
            <a:ext cx="36720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r>
              <a:rPr lang="en-US"/>
              <a:t>Office of Sport</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a:t>Subheading</a:t>
            </a:r>
            <a:endParaRPr lang="en-AU"/>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518805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GB"/>
              <a:t>Click to edit Master title style</a:t>
            </a:r>
            <a:endParaRPr lang="en-US"/>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a:t>Subheading</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GB"/>
              <a:t>Click icon to add picture</a:t>
            </a:r>
            <a:endParaRPr lang="en-AU"/>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8624752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Office of Sport</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a:t>Caption</a:t>
            </a:r>
            <a:endParaRPr lang="en-AU"/>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GB"/>
              <a:t>Click icon to add picture</a:t>
            </a:r>
            <a:endParaRPr lang="en-AU"/>
          </a:p>
        </p:txBody>
      </p:sp>
    </p:spTree>
    <p:extLst>
      <p:ext uri="{BB962C8B-B14F-4D97-AF65-F5344CB8AC3E}">
        <p14:creationId xmlns:p14="http://schemas.microsoft.com/office/powerpoint/2010/main" val="21368007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pitchFamily="2" charset="0"/>
              </a:defRPr>
            </a:lvl1p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Office of Sport</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816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Office of Sport</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GB"/>
              <a:t>Click icon to add picture</a:t>
            </a:r>
            <a:endParaRPr lang="en-AU"/>
          </a:p>
        </p:txBody>
      </p:sp>
    </p:spTree>
    <p:extLst>
      <p:ext uri="{BB962C8B-B14F-4D97-AF65-F5344CB8AC3E}">
        <p14:creationId xmlns:p14="http://schemas.microsoft.com/office/powerpoint/2010/main" val="11334244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Office of Sport</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GB"/>
              <a:t>Click icon to add picture</a:t>
            </a:r>
            <a:endParaRPr lang="en-AU"/>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GB"/>
              <a:t>Click icon to add picture</a:t>
            </a:r>
            <a:endParaRPr lang="en-AU"/>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US"/>
              <a:t>Heading here</a:t>
            </a:r>
            <a:endParaRPr lang="en-AU"/>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US"/>
              <a:t>Heading here</a:t>
            </a:r>
            <a:endParaRPr lang="en-AU"/>
          </a:p>
        </p:txBody>
      </p:sp>
    </p:spTree>
    <p:extLst>
      <p:ext uri="{BB962C8B-B14F-4D97-AF65-F5344CB8AC3E}">
        <p14:creationId xmlns:p14="http://schemas.microsoft.com/office/powerpoint/2010/main" val="14311160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GB"/>
              <a:t>Click to edit Master title style</a:t>
            </a:r>
            <a:endParaRPr lang="en-US"/>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r>
              <a:rPr lang="en-US"/>
              <a:t>Office of Sport</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GB"/>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a:t>Figure</a:t>
            </a:r>
            <a:endParaRPr lang="en-AU"/>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234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Office of Sport</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GB"/>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GB"/>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GB"/>
              <a:t>Click to edit Master text styles</a:t>
            </a:r>
          </a:p>
          <a:p>
            <a:pPr lvl="1"/>
            <a:r>
              <a:rPr lang="en-GB"/>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9933558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p:cNvSpPr>
            <a:spLocks noGrp="1"/>
          </p:cNvSpPr>
          <p:nvPr>
            <p:ph type="ftr" sz="quarter" idx="11"/>
          </p:nvPr>
        </p:nvSpPr>
        <p:spPr/>
        <p:txBody>
          <a:bodyPr/>
          <a:lstStyle/>
          <a:p>
            <a:r>
              <a:rPr lang="en-US"/>
              <a:t>Office of Sport</a:t>
            </a:r>
            <a:endParaRPr lang="en-AU"/>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GB"/>
              <a:t>Click to edit Master title style</a:t>
            </a:r>
            <a:endParaRPr lang="en-US"/>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023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Office of Sport</a:t>
            </a: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52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4A4D-DA5A-5D43-A89E-4665C9A9B8A2}"/>
              </a:ext>
            </a:extLst>
          </p:cNvPr>
          <p:cNvSpPr>
            <a:spLocks noGrp="1"/>
          </p:cNvSpPr>
          <p:nvPr>
            <p:ph type="title"/>
          </p:nvPr>
        </p:nvSpPr>
        <p:spPr>
          <a:xfrm>
            <a:off x="1776000" y="365127"/>
            <a:ext cx="8640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688A061-2F18-4247-B758-4490282C0A70}"/>
              </a:ext>
            </a:extLst>
          </p:cNvPr>
          <p:cNvSpPr>
            <a:spLocks noGrp="1"/>
          </p:cNvSpPr>
          <p:nvPr>
            <p:ph sz="half" idx="1"/>
          </p:nvPr>
        </p:nvSpPr>
        <p:spPr>
          <a:xfrm>
            <a:off x="1776000" y="1825625"/>
            <a:ext cx="4243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F62391-DC61-F940-80B1-91A9DC81EF0A}"/>
              </a:ext>
            </a:extLst>
          </p:cNvPr>
          <p:cNvSpPr>
            <a:spLocks noGrp="1"/>
          </p:cNvSpPr>
          <p:nvPr>
            <p:ph sz="half" idx="2"/>
          </p:nvPr>
        </p:nvSpPr>
        <p:spPr>
          <a:xfrm>
            <a:off x="6172200" y="1825625"/>
            <a:ext cx="4243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516BB0F-F10A-7441-93C9-4A6539911C49}"/>
              </a:ext>
            </a:extLst>
          </p:cNvPr>
          <p:cNvSpPr>
            <a:spLocks noGrp="1"/>
          </p:cNvSpPr>
          <p:nvPr>
            <p:ph type="sldNum" sz="quarter" idx="12"/>
          </p:nvPr>
        </p:nvSpPr>
        <p:spPr/>
        <p:txBody>
          <a:bodyPr/>
          <a:lstStyle/>
          <a:p>
            <a:fld id="{648281A8-4F52-6343-842A-A9EE3B9D752E}" type="slidenum">
              <a:rPr lang="en-US" smtClean="0"/>
              <a:t>‹#›</a:t>
            </a:fld>
            <a:endParaRPr lang="en-US"/>
          </a:p>
        </p:txBody>
      </p:sp>
    </p:spTree>
    <p:extLst>
      <p:ext uri="{BB962C8B-B14F-4D97-AF65-F5344CB8AC3E}">
        <p14:creationId xmlns:p14="http://schemas.microsoft.com/office/powerpoint/2010/main" val="10584383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Office of Sport</a:t>
            </a: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6227853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066199-D995-954C-BAEF-47F53E4543AE}"/>
              </a:ext>
            </a:extLst>
          </p:cNvPr>
          <p:cNvSpPr/>
          <p:nvPr userDrawn="1"/>
        </p:nvSpPr>
        <p:spPr>
          <a:xfrm>
            <a:off x="0" y="1602000"/>
            <a:ext cx="12192000" cy="5256000"/>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1360F47-9659-C94C-A465-515E6AD5A512}"/>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BB125D9E-5BD3-0A4B-AF04-A15114671E5C}"/>
              </a:ext>
            </a:extLst>
          </p:cNvPr>
          <p:cNvSpPr>
            <a:spLocks noGrp="1"/>
          </p:cNvSpPr>
          <p:nvPr>
            <p:ph type="ftr" sz="quarter" idx="10"/>
          </p:nvPr>
        </p:nvSpPr>
        <p:spPr/>
        <p:txBody>
          <a:bodyPr/>
          <a:lstStyle/>
          <a:p>
            <a:r>
              <a:rPr lang="en-US"/>
              <a:t>Office of Sport</a:t>
            </a:r>
            <a:endParaRPr lang="en-AU"/>
          </a:p>
        </p:txBody>
      </p:sp>
      <p:sp>
        <p:nvSpPr>
          <p:cNvPr id="4" name="Slide Number Placeholder 3">
            <a:extLst>
              <a:ext uri="{FF2B5EF4-FFF2-40B4-BE49-F238E27FC236}">
                <a16:creationId xmlns:a16="http://schemas.microsoft.com/office/drawing/2014/main" id="{9C5FA9C1-2499-5046-BB7A-3698A50195E2}"/>
              </a:ext>
            </a:extLst>
          </p:cNvPr>
          <p:cNvSpPr>
            <a:spLocks noGrp="1"/>
          </p:cNvSpPr>
          <p:nvPr>
            <p:ph type="sldNum" sz="quarter" idx="11"/>
          </p:nvPr>
        </p:nvSpPr>
        <p:spPr/>
        <p:txBody>
          <a:bodyPr/>
          <a:lstStyle/>
          <a:p>
            <a:fld id="{10A01DC5-1685-4615-8240-15192985C6A2}" type="slidenum">
              <a:rPr lang="en-AU" smtClean="0"/>
              <a:pPr/>
              <a:t>‹#›</a:t>
            </a:fld>
            <a:endParaRPr lang="en-AU"/>
          </a:p>
        </p:txBody>
      </p:sp>
      <p:sp>
        <p:nvSpPr>
          <p:cNvPr id="8" name="Slide Number Placeholder 6">
            <a:extLst>
              <a:ext uri="{FF2B5EF4-FFF2-40B4-BE49-F238E27FC236}">
                <a16:creationId xmlns:a16="http://schemas.microsoft.com/office/drawing/2014/main" id="{8F28556B-9585-454B-9609-2F6B0ECEE672}"/>
              </a:ext>
            </a:extLst>
          </p:cNvPr>
          <p:cNvSpPr txBox="1">
            <a:spLocks/>
          </p:cNvSpPr>
          <p:nvPr userDrawn="1"/>
        </p:nvSpPr>
        <p:spPr>
          <a:xfrm>
            <a:off x="11317458" y="6516000"/>
            <a:ext cx="490542"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10" name="Picture Placeholder 4">
            <a:extLst>
              <a:ext uri="{FF2B5EF4-FFF2-40B4-BE49-F238E27FC236}">
                <a16:creationId xmlns:a16="http://schemas.microsoft.com/office/drawing/2014/main" id="{5C5C46D0-B78A-6648-B924-6E7D77848F64}"/>
              </a:ext>
            </a:extLst>
          </p:cNvPr>
          <p:cNvSpPr>
            <a:spLocks noGrp="1"/>
          </p:cNvSpPr>
          <p:nvPr>
            <p:ph type="pic" sz="quarter" idx="13"/>
          </p:nvPr>
        </p:nvSpPr>
        <p:spPr>
          <a:xfrm>
            <a:off x="1857000" y="1611825"/>
            <a:ext cx="8478000" cy="4688175"/>
          </a:xfrm>
        </p:spPr>
        <p:txBody>
          <a:bodyPr/>
          <a:lstStyle/>
          <a:p>
            <a:r>
              <a:rPr lang="en-GB"/>
              <a:t>Click icon to add picture</a:t>
            </a:r>
            <a:endParaRPr lang="en-AU"/>
          </a:p>
        </p:txBody>
      </p:sp>
    </p:spTree>
    <p:extLst>
      <p:ext uri="{BB962C8B-B14F-4D97-AF65-F5344CB8AC3E}">
        <p14:creationId xmlns:p14="http://schemas.microsoft.com/office/powerpoint/2010/main" val="235426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ne colum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E06B-5F88-5445-9F66-C75E5A267EA8}"/>
              </a:ext>
            </a:extLst>
          </p:cNvPr>
          <p:cNvSpPr>
            <a:spLocks noGrp="1"/>
          </p:cNvSpPr>
          <p:nvPr>
            <p:ph type="title"/>
          </p:nvPr>
        </p:nvSpPr>
        <p:spPr>
          <a:xfrm>
            <a:off x="1776000" y="365127"/>
            <a:ext cx="8640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F173FE4-A7A8-344F-BDFB-6E031F8891B5}"/>
              </a:ext>
            </a:extLst>
          </p:cNvPr>
          <p:cNvSpPr>
            <a:spLocks noGrp="1"/>
          </p:cNvSpPr>
          <p:nvPr>
            <p:ph idx="1"/>
          </p:nvPr>
        </p:nvSpPr>
        <p:spPr>
          <a:xfrm>
            <a:off x="1776000" y="1825625"/>
            <a:ext cx="864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73F69A4-263D-C547-B998-D7073D7DB3BF}"/>
              </a:ext>
            </a:extLst>
          </p:cNvPr>
          <p:cNvSpPr>
            <a:spLocks noGrp="1"/>
          </p:cNvSpPr>
          <p:nvPr>
            <p:ph type="sldNum" sz="quarter" idx="12"/>
          </p:nvPr>
        </p:nvSpPr>
        <p:spPr/>
        <p:txBody>
          <a:bodyPr/>
          <a:lstStyle/>
          <a:p>
            <a:fld id="{648281A8-4F52-6343-842A-A9EE3B9D752E}" type="slidenum">
              <a:rPr lang="en-US" smtClean="0"/>
              <a:t>‹#›</a:t>
            </a:fld>
            <a:endParaRPr lang="en-US"/>
          </a:p>
        </p:txBody>
      </p:sp>
    </p:spTree>
    <p:extLst>
      <p:ext uri="{BB962C8B-B14F-4D97-AF65-F5344CB8AC3E}">
        <p14:creationId xmlns:p14="http://schemas.microsoft.com/office/powerpoint/2010/main" val="236491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eakout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A256-7FF7-B948-BBF7-024C18CD4F83}"/>
              </a:ext>
            </a:extLst>
          </p:cNvPr>
          <p:cNvSpPr>
            <a:spLocks noGrp="1"/>
          </p:cNvSpPr>
          <p:nvPr>
            <p:ph type="title"/>
          </p:nvPr>
        </p:nvSpPr>
        <p:spPr>
          <a:xfrm>
            <a:off x="1776000" y="852618"/>
            <a:ext cx="8640000" cy="4917989"/>
          </a:xfrm>
        </p:spPr>
        <p:txBody>
          <a:bodyPr anchor="ctr">
            <a:normAutofit/>
          </a:bodyPr>
          <a:lstStyle>
            <a:lvl1pPr>
              <a:defRPr sz="3000"/>
            </a:lvl1pPr>
          </a:lstStyle>
          <a:p>
            <a:r>
              <a:rPr lang="en-US"/>
              <a:t>Click to edit Master title style</a:t>
            </a:r>
          </a:p>
        </p:txBody>
      </p:sp>
      <p:sp>
        <p:nvSpPr>
          <p:cNvPr id="6" name="Slide Number Placeholder 5">
            <a:extLst>
              <a:ext uri="{FF2B5EF4-FFF2-40B4-BE49-F238E27FC236}">
                <a16:creationId xmlns:a16="http://schemas.microsoft.com/office/drawing/2014/main" id="{FC8AFE83-46CF-154B-AB2E-4B9A981AD36B}"/>
              </a:ext>
            </a:extLst>
          </p:cNvPr>
          <p:cNvSpPr>
            <a:spLocks noGrp="1"/>
          </p:cNvSpPr>
          <p:nvPr>
            <p:ph type="sldNum" sz="quarter" idx="12"/>
          </p:nvPr>
        </p:nvSpPr>
        <p:spPr/>
        <p:txBody>
          <a:bodyPr/>
          <a:lstStyle/>
          <a:p>
            <a:fld id="{648281A8-4F52-6343-842A-A9EE3B9D752E}" type="slidenum">
              <a:rPr lang="en-US" smtClean="0"/>
              <a:t>‹#›</a:t>
            </a:fld>
            <a:endParaRPr lang="en-US"/>
          </a:p>
        </p:txBody>
      </p:sp>
    </p:spTree>
    <p:extLst>
      <p:ext uri="{BB962C8B-B14F-4D97-AF65-F5344CB8AC3E}">
        <p14:creationId xmlns:p14="http://schemas.microsoft.com/office/powerpoint/2010/main" val="284240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7.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2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image" Target="../media/image22.png"/><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701E92-8E6A-9041-BC04-94D09314699E}"/>
              </a:ext>
            </a:extLst>
          </p:cNvPr>
          <p:cNvSpPr>
            <a:spLocks noGrp="1"/>
          </p:cNvSpPr>
          <p:nvPr>
            <p:ph type="title"/>
          </p:nvPr>
        </p:nvSpPr>
        <p:spPr>
          <a:xfrm>
            <a:off x="1776000" y="365127"/>
            <a:ext cx="864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2AF4C8-7BC6-1246-B9E3-6BE0C9121A01}"/>
              </a:ext>
            </a:extLst>
          </p:cNvPr>
          <p:cNvSpPr>
            <a:spLocks noGrp="1"/>
          </p:cNvSpPr>
          <p:nvPr>
            <p:ph type="body" idx="1"/>
          </p:nvPr>
        </p:nvSpPr>
        <p:spPr>
          <a:xfrm>
            <a:off x="1776000" y="1825625"/>
            <a:ext cx="864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C82A454-E10B-EF44-A5CD-9F8026503A1F}"/>
              </a:ext>
            </a:extLst>
          </p:cNvPr>
          <p:cNvSpPr>
            <a:spLocks noGrp="1"/>
          </p:cNvSpPr>
          <p:nvPr>
            <p:ph type="sldNum" sz="quarter" idx="4"/>
          </p:nvPr>
        </p:nvSpPr>
        <p:spPr>
          <a:xfrm>
            <a:off x="7672800" y="6356352"/>
            <a:ext cx="2743200" cy="365125"/>
          </a:xfrm>
          <a:prstGeom prst="rect">
            <a:avLst/>
          </a:prstGeom>
        </p:spPr>
        <p:txBody>
          <a:bodyPr vert="horz" lIns="91440" tIns="45720" rIns="91440" bIns="45720" rtlCol="0" anchor="ctr"/>
          <a:lstStyle>
            <a:lvl1pPr algn="r">
              <a:defRPr sz="900">
                <a:solidFill>
                  <a:schemeClr val="accent2"/>
                </a:solidFill>
              </a:defRPr>
            </a:lvl1pPr>
          </a:lstStyle>
          <a:p>
            <a:fld id="{648281A8-4F52-6343-842A-A9EE3B9D752E}" type="slidenum">
              <a:rPr lang="en-US" smtClean="0"/>
              <a:t>‹#›</a:t>
            </a:fld>
            <a:endParaRPr lang="en-US"/>
          </a:p>
        </p:txBody>
      </p:sp>
    </p:spTree>
    <p:extLst>
      <p:ext uri="{BB962C8B-B14F-4D97-AF65-F5344CB8AC3E}">
        <p14:creationId xmlns:p14="http://schemas.microsoft.com/office/powerpoint/2010/main" val="16777688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55" r:id="rId13"/>
  </p:sldLayoutIdLst>
  <p:hf sldNum="0" hdr="0" ftr="0" dt="0"/>
  <p:txStyles>
    <p:titleStyle>
      <a:lvl1pPr algn="l" defTabSz="6858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701E92-8E6A-9041-BC04-94D09314699E}"/>
              </a:ext>
            </a:extLst>
          </p:cNvPr>
          <p:cNvSpPr>
            <a:spLocks noGrp="1"/>
          </p:cNvSpPr>
          <p:nvPr>
            <p:ph type="title"/>
          </p:nvPr>
        </p:nvSpPr>
        <p:spPr>
          <a:xfrm>
            <a:off x="1776000" y="365125"/>
            <a:ext cx="864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2AF4C8-7BC6-1246-B9E3-6BE0C9121A01}"/>
              </a:ext>
            </a:extLst>
          </p:cNvPr>
          <p:cNvSpPr>
            <a:spLocks noGrp="1"/>
          </p:cNvSpPr>
          <p:nvPr>
            <p:ph type="body" idx="1"/>
          </p:nvPr>
        </p:nvSpPr>
        <p:spPr>
          <a:xfrm>
            <a:off x="1776000" y="1825625"/>
            <a:ext cx="864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C82A454-E10B-EF44-A5CD-9F8026503A1F}"/>
              </a:ext>
            </a:extLst>
          </p:cNvPr>
          <p:cNvSpPr>
            <a:spLocks noGrp="1"/>
          </p:cNvSpPr>
          <p:nvPr>
            <p:ph type="sldNum" sz="quarter" idx="4"/>
          </p:nvPr>
        </p:nvSpPr>
        <p:spPr>
          <a:xfrm>
            <a:off x="7672800" y="6356350"/>
            <a:ext cx="2743200" cy="365125"/>
          </a:xfrm>
          <a:prstGeom prst="rect">
            <a:avLst/>
          </a:prstGeom>
        </p:spPr>
        <p:txBody>
          <a:bodyPr vert="horz" lIns="91440" tIns="45720" rIns="91440" bIns="45720" rtlCol="0" anchor="ctr"/>
          <a:lstStyle>
            <a:lvl1pPr algn="r">
              <a:defRPr sz="1200">
                <a:solidFill>
                  <a:schemeClr val="accent2"/>
                </a:solidFill>
              </a:defRPr>
            </a:lvl1pPr>
          </a:lstStyle>
          <a:p>
            <a:fld id="{C259FE61-95B1-9140-9F48-1063D62EA7B1}" type="slidenum">
              <a:rPr lang="en-US" smtClean="0"/>
              <a:pPr/>
              <a:t>‹#›</a:t>
            </a:fld>
            <a:endParaRPr lang="en-US"/>
          </a:p>
        </p:txBody>
      </p:sp>
    </p:spTree>
    <p:extLst>
      <p:ext uri="{BB962C8B-B14F-4D97-AF65-F5344CB8AC3E}">
        <p14:creationId xmlns:p14="http://schemas.microsoft.com/office/powerpoint/2010/main" val="408307317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2"/>
          </a:solidFill>
          <a:latin typeface="+mn-lt"/>
          <a:ea typeface="+mn-ea"/>
          <a:cs typeface="Varta" pitchFamily="2" charset="77"/>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2"/>
          </a:solidFill>
          <a:latin typeface="+mn-lt"/>
          <a:ea typeface="+mn-ea"/>
          <a:cs typeface="Varta" pitchFamily="2" charset="77"/>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mn-lt"/>
          <a:ea typeface="+mn-ea"/>
          <a:cs typeface="Varta" pitchFamily="2" charset="77"/>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Varta" pitchFamily="2" charset="77"/>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Varta"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6" y="553914"/>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6"/>
            <a:ext cx="11010859" cy="396081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18452" y="6488463"/>
            <a:ext cx="170987" cy="164148"/>
          </a:xfrm>
          <a:prstGeom prst="rect">
            <a:avLst/>
          </a:prstGeom>
        </p:spPr>
        <p:txBody>
          <a:bodyPr vert="horz" wrap="none" lIns="0" tIns="0" rIns="0" bIns="0" rtlCol="0" anchor="b">
            <a:spAutoFit/>
          </a:bodyPr>
          <a:lstStyle>
            <a:lvl1pPr algn="r">
              <a:defRPr sz="1067">
                <a:solidFill>
                  <a:schemeClr val="tx1">
                    <a:tint val="75000"/>
                  </a:schemeClr>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7147" y="5791016"/>
            <a:ext cx="795560" cy="841561"/>
          </a:xfrm>
          <a:prstGeom prst="rect">
            <a:avLst/>
          </a:prstGeom>
        </p:spPr>
      </p:pic>
    </p:spTree>
    <p:extLst>
      <p:ext uri="{BB962C8B-B14F-4D97-AF65-F5344CB8AC3E}">
        <p14:creationId xmlns:p14="http://schemas.microsoft.com/office/powerpoint/2010/main" val="21567351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377"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377"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3996" indent="-143996" algn="l" defTabSz="914377"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7993" indent="-143996" algn="l" defTabSz="914377" rtl="0" eaLnBrk="1" latinLnBrk="0" hangingPunct="1">
        <a:lnSpc>
          <a:spcPct val="90000"/>
        </a:lnSpc>
        <a:spcBef>
          <a:spcPts val="0"/>
        </a:spcBef>
        <a:spcAft>
          <a:spcPts val="600"/>
        </a:spcAft>
        <a:buClr>
          <a:schemeClr val="accent2"/>
        </a:buClr>
        <a:buFont typeface="Arial" panose="020B0604020202020204" pitchFamily="34" charset="0"/>
        <a:buChar char="•"/>
        <a:defRPr sz="1467" kern="1200">
          <a:solidFill>
            <a:schemeClr val="tx2"/>
          </a:solidFill>
          <a:latin typeface="+mn-lt"/>
          <a:ea typeface="+mn-ea"/>
          <a:cs typeface="+mn-cs"/>
        </a:defRPr>
      </a:lvl4pPr>
      <a:lvl5pPr marL="395990" indent="-107997" algn="l" defTabSz="914377"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4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11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pitchFamily="2" charset="0"/>
              </a:defRPr>
            </a:lvl1pPr>
          </a:lstStyle>
          <a:p>
            <a:r>
              <a:rPr lang="en-US"/>
              <a:t>Office of Sport</a:t>
            </a:r>
            <a:endParaRPr lang="en-AU"/>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Lst>
          </p:cNvPr>
          <p:cNvSpPr txBox="1"/>
          <p:nvPr userDrawn="1"/>
        </p:nvSpPr>
        <p:spPr>
          <a:xfrm>
            <a:off x="-2622931" y="14626"/>
            <a:ext cx="2544960" cy="5170646"/>
          </a:xfrm>
          <a:prstGeom prst="rect">
            <a:avLst/>
          </a:prstGeom>
          <a:noFill/>
        </p:spPr>
        <p:txBody>
          <a:bodyPr wrap="square" lIns="0" tIns="0" rIns="0" bIns="0" rtlCol="0">
            <a:spAutoFit/>
          </a:bodyPr>
          <a:lstStyle/>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622930" y="1263563"/>
            <a:ext cx="632972" cy="215628"/>
          </a:xfrm>
          <a:prstGeom prst="rect">
            <a:avLst/>
          </a:prstGeom>
        </p:spPr>
      </p:pic>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5137202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1.svg"/></Relationships>
</file>

<file path=ppt/slides/_rels/slide2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www.boardmatters.com.au/" TargetMode="External"/><Relationship Id="rId2" Type="http://schemas.openxmlformats.org/officeDocument/2006/relationships/notesSlide" Target="../notesSlides/notesSlide18.xml"/><Relationship Id="rId1" Type="http://schemas.openxmlformats.org/officeDocument/2006/relationships/slideLayout" Target="../slideLayouts/slideLayout32.xml"/><Relationship Id="rId5" Type="http://schemas.openxmlformats.org/officeDocument/2006/relationships/image" Target="../media/image59.pn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1.xml"/><Relationship Id="rId5" Type="http://schemas.openxmlformats.org/officeDocument/2006/relationships/hyperlink" Target="mailto:sectorcapability@sport.nsw.gov.au" TargetMode="External"/><Relationship Id="rId4" Type="http://schemas.openxmlformats.org/officeDocument/2006/relationships/hyperlink" Target="mailto:russel.grimson@sport.nsw.gov.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hyperlink" Target="http://www.boardmatters.com.a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33.svg"/><Relationship Id="rId4" Type="http://schemas.openxmlformats.org/officeDocument/2006/relationships/image" Target="../media/image35.sv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B3DBD-1A54-F917-CEA4-6E3A581B16EE}"/>
              </a:ext>
            </a:extLst>
          </p:cNvPr>
          <p:cNvSpPr/>
          <p:nvPr/>
        </p:nvSpPr>
        <p:spPr>
          <a:xfrm>
            <a:off x="0" y="0"/>
            <a:ext cx="12192001" cy="1429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22B922F6-8742-5FF6-BC09-7DB4AA6C04D2}"/>
              </a:ext>
            </a:extLst>
          </p:cNvPr>
          <p:cNvSpPr>
            <a:spLocks noGrp="1"/>
          </p:cNvSpPr>
          <p:nvPr>
            <p:ph type="body" sz="quarter" idx="11"/>
          </p:nvPr>
        </p:nvSpPr>
        <p:spPr>
          <a:xfrm>
            <a:off x="596799" y="4241800"/>
            <a:ext cx="5552920" cy="276999"/>
          </a:xfrm>
        </p:spPr>
        <p:txBody>
          <a:bodyPr/>
          <a:lstStyle/>
          <a:p>
            <a:r>
              <a:rPr lang="en-AU" dirty="0">
                <a:solidFill>
                  <a:schemeClr val="bg1"/>
                </a:solidFill>
                <a:latin typeface="Public Sans SemiBold" pitchFamily="2" charset="0"/>
              </a:rPr>
              <a:t>November 2024</a:t>
            </a:r>
          </a:p>
        </p:txBody>
      </p:sp>
      <p:sp>
        <p:nvSpPr>
          <p:cNvPr id="2" name="Title 1"/>
          <p:cNvSpPr>
            <a:spLocks noGrp="1"/>
          </p:cNvSpPr>
          <p:nvPr>
            <p:ph type="title"/>
          </p:nvPr>
        </p:nvSpPr>
        <p:spPr>
          <a:xfrm>
            <a:off x="476655" y="428380"/>
            <a:ext cx="10936922" cy="2831544"/>
          </a:xfrm>
        </p:spPr>
        <p:txBody>
          <a:bodyPr/>
          <a:lstStyle/>
          <a:p>
            <a:pPr>
              <a:lnSpc>
                <a:spcPct val="100000"/>
              </a:lnSpc>
            </a:pPr>
            <a:r>
              <a:rPr lang="en-US" sz="4000" dirty="0">
                <a:solidFill>
                  <a:srgbClr val="002664"/>
                </a:solidFill>
                <a:latin typeface="Public Sans SemiBold" pitchFamily="2" charset="0"/>
              </a:rPr>
              <a:t>Organisation Support Program (OSP</a:t>
            </a:r>
            <a:r>
              <a:rPr lang="en-US" sz="4000" b="0" dirty="0">
                <a:solidFill>
                  <a:srgbClr val="002664"/>
                </a:solidFill>
                <a:latin typeface="Public Sans SemiBold" pitchFamily="2" charset="0"/>
              </a:rPr>
              <a:t>)</a:t>
            </a:r>
            <a:br>
              <a:rPr lang="en-US" sz="4000" b="0" dirty="0">
                <a:solidFill>
                  <a:srgbClr val="002664"/>
                </a:solidFill>
              </a:rPr>
            </a:br>
            <a:br>
              <a:rPr lang="en-US" dirty="0">
                <a:solidFill>
                  <a:srgbClr val="002664"/>
                </a:solidFill>
              </a:rPr>
            </a:br>
            <a:r>
              <a:rPr lang="en-US" dirty="0">
                <a:solidFill>
                  <a:schemeClr val="bg1"/>
                </a:solidFill>
              </a:rPr>
              <a:t>Succession Planning </a:t>
            </a:r>
            <a:br>
              <a:rPr lang="en-US" dirty="0">
                <a:solidFill>
                  <a:schemeClr val="bg1"/>
                </a:solidFill>
              </a:rPr>
            </a:br>
            <a:r>
              <a:rPr lang="en-US" dirty="0">
                <a:solidFill>
                  <a:schemeClr val="bg1"/>
                </a:solidFill>
              </a:rPr>
              <a:t>for SSO Boards</a:t>
            </a:r>
            <a:endParaRPr lang="en-US" sz="4400" b="0" dirty="0">
              <a:solidFill>
                <a:schemeClr val="bg1"/>
              </a:solidFill>
              <a:latin typeface="Public Sans Light" pitchFamily="2" charset="0"/>
            </a:endParaRPr>
          </a:p>
        </p:txBody>
      </p:sp>
      <p:sp>
        <p:nvSpPr>
          <p:cNvPr id="10" name="Rectangle 9">
            <a:extLst>
              <a:ext uri="{FF2B5EF4-FFF2-40B4-BE49-F238E27FC236}">
                <a16:creationId xmlns:a16="http://schemas.microsoft.com/office/drawing/2014/main" id="{19B5AF15-13AA-39AA-643B-88718576AF60}"/>
              </a:ext>
            </a:extLst>
          </p:cNvPr>
          <p:cNvSpPr/>
          <p:nvPr/>
        </p:nvSpPr>
        <p:spPr>
          <a:xfrm>
            <a:off x="476655" y="5651770"/>
            <a:ext cx="972766" cy="1070043"/>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pic>
        <p:nvPicPr>
          <p:cNvPr id="9" name="Picture 8">
            <a:extLst>
              <a:ext uri="{FF2B5EF4-FFF2-40B4-BE49-F238E27FC236}">
                <a16:creationId xmlns:a16="http://schemas.microsoft.com/office/drawing/2014/main" id="{DA28E1FD-6D94-6E94-7CF9-1AD99050C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70" y="5500675"/>
            <a:ext cx="779051" cy="842366"/>
          </a:xfrm>
          <a:prstGeom prst="rect">
            <a:avLst/>
          </a:prstGeom>
        </p:spPr>
      </p:pic>
      <p:pic>
        <p:nvPicPr>
          <p:cNvPr id="8" name="Picture Placeholder 8" descr="A picture containing text, indoor&#10;&#10;Description automatically generated">
            <a:extLst>
              <a:ext uri="{FF2B5EF4-FFF2-40B4-BE49-F238E27FC236}">
                <a16:creationId xmlns:a16="http://schemas.microsoft.com/office/drawing/2014/main" id="{E85D4A53-35F6-CEA3-531E-F5AB038A936C}"/>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22350" r="22350"/>
          <a:stretch/>
        </p:blipFill>
        <p:spPr>
          <a:xfrm>
            <a:off x="7194550" y="1625600"/>
            <a:ext cx="4997450" cy="5232400"/>
          </a:xfrm>
        </p:spPr>
      </p:pic>
    </p:spTree>
    <p:extLst>
      <p:ext uri="{BB962C8B-B14F-4D97-AF65-F5344CB8AC3E}">
        <p14:creationId xmlns:p14="http://schemas.microsoft.com/office/powerpoint/2010/main" val="121037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3858C4-3875-4538-C30B-70FAA006F089}"/>
              </a:ext>
            </a:extLst>
          </p:cNvPr>
          <p:cNvPicPr>
            <a:picLocks noGrp="1" noChangeAspect="1"/>
          </p:cNvPicPr>
          <p:nvPr>
            <p:ph sz="half" idx="1"/>
          </p:nvPr>
        </p:nvPicPr>
        <p:blipFill>
          <a:blip r:embed="rId2"/>
          <a:stretch>
            <a:fillRect/>
          </a:stretch>
        </p:blipFill>
        <p:spPr>
          <a:xfrm>
            <a:off x="3941180" y="1348633"/>
            <a:ext cx="8029575" cy="4516636"/>
          </a:xfrm>
          <a:prstGeom prst="rect">
            <a:avLst/>
          </a:prstGeom>
        </p:spPr>
      </p:pic>
      <p:sp>
        <p:nvSpPr>
          <p:cNvPr id="6" name="Content Placeholder 2">
            <a:extLst>
              <a:ext uri="{FF2B5EF4-FFF2-40B4-BE49-F238E27FC236}">
                <a16:creationId xmlns:a16="http://schemas.microsoft.com/office/drawing/2014/main" id="{8F68F997-AA1F-B670-7A39-9CE0B1935D7B}"/>
              </a:ext>
            </a:extLst>
          </p:cNvPr>
          <p:cNvSpPr txBox="1">
            <a:spLocks/>
          </p:cNvSpPr>
          <p:nvPr/>
        </p:nvSpPr>
        <p:spPr>
          <a:xfrm>
            <a:off x="1218607" y="2248844"/>
            <a:ext cx="2400713" cy="2716214"/>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tabLst>
                <a:tab pos="204783" algn="l"/>
              </a:tabLst>
            </a:pPr>
            <a:r>
              <a:rPr lang="en-US" sz="3200" dirty="0">
                <a:latin typeface="+mj-lt"/>
              </a:rPr>
              <a:t>How succession planning often feels…</a:t>
            </a:r>
          </a:p>
        </p:txBody>
      </p:sp>
    </p:spTree>
    <p:extLst>
      <p:ext uri="{BB962C8B-B14F-4D97-AF65-F5344CB8AC3E}">
        <p14:creationId xmlns:p14="http://schemas.microsoft.com/office/powerpoint/2010/main" val="299390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208258-878D-C240-906E-43C68A7C98B4}"/>
              </a:ext>
            </a:extLst>
          </p:cNvPr>
          <p:cNvSpPr>
            <a:spLocks noGrp="1"/>
          </p:cNvSpPr>
          <p:nvPr>
            <p:ph type="title"/>
          </p:nvPr>
        </p:nvSpPr>
        <p:spPr>
          <a:xfrm>
            <a:off x="1776000" y="365127"/>
            <a:ext cx="9909722" cy="1325563"/>
          </a:xfrm>
        </p:spPr>
        <p:txBody>
          <a:bodyPr>
            <a:normAutofit/>
          </a:bodyPr>
          <a:lstStyle/>
          <a:p>
            <a:pPr fontAlgn="base"/>
            <a:r>
              <a:rPr lang="en-AU" dirty="0"/>
              <a:t>Forward-looking boards and their succession planning</a:t>
            </a:r>
            <a:endParaRPr lang="en-AU" dirty="0">
              <a:effectLst/>
            </a:endParaRPr>
          </a:p>
        </p:txBody>
      </p:sp>
      <p:sp>
        <p:nvSpPr>
          <p:cNvPr id="6" name="Rounded Rectangular Callout 5">
            <a:extLst>
              <a:ext uri="{FF2B5EF4-FFF2-40B4-BE49-F238E27FC236}">
                <a16:creationId xmlns:a16="http://schemas.microsoft.com/office/drawing/2014/main" id="{B492BE07-23E1-904C-A72A-4C85B9B384B8}"/>
              </a:ext>
            </a:extLst>
          </p:cNvPr>
          <p:cNvSpPr/>
          <p:nvPr/>
        </p:nvSpPr>
        <p:spPr>
          <a:xfrm>
            <a:off x="1295554" y="2313122"/>
            <a:ext cx="5260230" cy="3731217"/>
          </a:xfrm>
          <a:prstGeom prst="wedgeRoundRectCallout">
            <a:avLst>
              <a:gd name="adj1" fmla="val -32249"/>
              <a:gd name="adj2" fmla="val 63633"/>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800" i="1" dirty="0">
                <a:solidFill>
                  <a:schemeClr val="accent5"/>
                </a:solidFill>
              </a:rPr>
              <a:t>“</a:t>
            </a:r>
            <a:r>
              <a:rPr lang="en-US" sz="2000" i="1" dirty="0">
                <a:solidFill>
                  <a:schemeClr val="bg2"/>
                </a:solidFill>
              </a:rPr>
              <a:t>Succession planning is no longer just a box to tick or a ‘nice to have’ when looking at board governance. It is an integral part of effective supervision and stewardship, indelibly linked to core board responsibilities such as oversight of strategy implementation and risk management.</a:t>
            </a:r>
          </a:p>
          <a:p>
            <a:pPr algn="ctr"/>
            <a:endParaRPr lang="en-US" dirty="0">
              <a:solidFill>
                <a:schemeClr val="bg2"/>
              </a:solidFill>
            </a:endParaRPr>
          </a:p>
          <a:p>
            <a:pPr algn="ctr"/>
            <a:r>
              <a:rPr lang="en-US" sz="1200" dirty="0">
                <a:solidFill>
                  <a:schemeClr val="bg2"/>
                </a:solidFill>
              </a:rPr>
              <a:t>- James Beasley, Senior Director, Head of Board Advisory, Europe, Middle East, and Africa, Nasdaq</a:t>
            </a:r>
          </a:p>
        </p:txBody>
      </p:sp>
      <p:sp>
        <p:nvSpPr>
          <p:cNvPr id="7" name="Rounded Rectangular Callout 6">
            <a:extLst>
              <a:ext uri="{FF2B5EF4-FFF2-40B4-BE49-F238E27FC236}">
                <a16:creationId xmlns:a16="http://schemas.microsoft.com/office/drawing/2014/main" id="{7ACAF283-82A8-A94F-849D-972497314FA6}"/>
              </a:ext>
            </a:extLst>
          </p:cNvPr>
          <p:cNvSpPr/>
          <p:nvPr/>
        </p:nvSpPr>
        <p:spPr>
          <a:xfrm>
            <a:off x="6730861" y="1692064"/>
            <a:ext cx="5260230" cy="3857704"/>
          </a:xfrm>
          <a:prstGeom prst="wedgeRoundRectCallout">
            <a:avLst>
              <a:gd name="adj1" fmla="val -32249"/>
              <a:gd name="adj2" fmla="val 63633"/>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800" i="1" dirty="0">
                <a:solidFill>
                  <a:schemeClr val="accent4"/>
                </a:solidFill>
              </a:rPr>
              <a:t>“</a:t>
            </a:r>
            <a:r>
              <a:rPr lang="en-AU" sz="2000" i="1" dirty="0">
                <a:solidFill>
                  <a:schemeClr val="bg2"/>
                </a:solidFill>
              </a:rPr>
              <a:t>With the rising demand in highly-specialized skillsets – digital transformation, cybersecurity, sustainability, M&amp;A – the war for board-ready talent is real, and fierce,” she says. “Coupled with the diversity element, boards should be thinking about renewal and refreshment with at least a five-year lens.</a:t>
            </a:r>
          </a:p>
          <a:p>
            <a:pPr algn="ctr"/>
            <a:endParaRPr lang="en-AU" dirty="0">
              <a:solidFill>
                <a:schemeClr val="bg2"/>
              </a:solidFill>
            </a:endParaRPr>
          </a:p>
          <a:p>
            <a:pPr algn="ctr"/>
            <a:r>
              <a:rPr lang="en-AU" sz="1100" dirty="0">
                <a:solidFill>
                  <a:schemeClr val="bg2"/>
                </a:solidFill>
              </a:rPr>
              <a:t>– Cathy Logue, Managing Partner, Global Leader of the CFO Practice Group, Stanton Chase Toronto</a:t>
            </a:r>
            <a:endParaRPr lang="en-US" sz="900" dirty="0">
              <a:solidFill>
                <a:schemeClr val="bg2"/>
              </a:solidFill>
            </a:endParaRPr>
          </a:p>
        </p:txBody>
      </p:sp>
      <p:sp>
        <p:nvSpPr>
          <p:cNvPr id="2" name="Text Box 6">
            <a:extLst>
              <a:ext uri="{FF2B5EF4-FFF2-40B4-BE49-F238E27FC236}">
                <a16:creationId xmlns:a16="http://schemas.microsoft.com/office/drawing/2014/main" id="{AE71CCAF-762D-BC82-6376-99636319BC59}"/>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140538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99F-99D6-A1F1-CB53-179F94370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12C16-39D6-0C3A-F1F7-2DED78C08FC2}"/>
              </a:ext>
            </a:extLst>
          </p:cNvPr>
          <p:cNvSpPr>
            <a:spLocks noGrp="1"/>
          </p:cNvSpPr>
          <p:nvPr>
            <p:ph type="title"/>
          </p:nvPr>
        </p:nvSpPr>
        <p:spPr/>
        <p:txBody>
          <a:bodyPr>
            <a:normAutofit/>
          </a:bodyPr>
          <a:lstStyle/>
          <a:p>
            <a:r>
              <a:rPr lang="en-AU" sz="3600" dirty="0"/>
              <a:t>What does good succession planning look like for </a:t>
            </a:r>
            <a:r>
              <a:rPr lang="en-AU" sz="3600" dirty="0" err="1"/>
              <a:t>SSO</a:t>
            </a:r>
            <a:r>
              <a:rPr lang="en-AU" sz="3600" dirty="0"/>
              <a:t> Boards </a:t>
            </a:r>
          </a:p>
        </p:txBody>
      </p:sp>
      <p:sp>
        <p:nvSpPr>
          <p:cNvPr id="3" name="Content Placeholder 2">
            <a:extLst>
              <a:ext uri="{FF2B5EF4-FFF2-40B4-BE49-F238E27FC236}">
                <a16:creationId xmlns:a16="http://schemas.microsoft.com/office/drawing/2014/main" id="{932F21AB-C51B-7706-573C-7CB22D828848}"/>
              </a:ext>
            </a:extLst>
          </p:cNvPr>
          <p:cNvSpPr>
            <a:spLocks noGrp="1"/>
          </p:cNvSpPr>
          <p:nvPr>
            <p:ph sz="half" idx="1"/>
          </p:nvPr>
        </p:nvSpPr>
        <p:spPr>
          <a:xfrm>
            <a:off x="1776000" y="1825625"/>
            <a:ext cx="9636638" cy="4351338"/>
          </a:xfrm>
        </p:spPr>
        <p:txBody>
          <a:bodyPr>
            <a:normAutofit/>
          </a:bodyPr>
          <a:lstStyle/>
          <a:p>
            <a:pPr marL="0" indent="0">
              <a:buNone/>
            </a:pPr>
            <a:r>
              <a:rPr lang="en-AU" b="1" dirty="0"/>
              <a:t>Principle 9.8 </a:t>
            </a:r>
            <a:r>
              <a:rPr lang="en-AU" dirty="0"/>
              <a:t>of the </a:t>
            </a:r>
            <a:r>
              <a:rPr lang="en-AU" sz="2400" dirty="0">
                <a:effectLst/>
                <a:ea typeface="Aptos" panose="020B0004020202020204" pitchFamily="34" charset="0"/>
              </a:rPr>
              <a:t>Australian Sports Commission </a:t>
            </a:r>
            <a:r>
              <a:rPr lang="en-AU" sz="2400" dirty="0" err="1">
                <a:effectLst/>
                <a:ea typeface="Aptos" panose="020B0004020202020204" pitchFamily="34" charset="0"/>
              </a:rPr>
              <a:t>SGS</a:t>
            </a:r>
            <a:r>
              <a:rPr lang="en-AU" dirty="0"/>
              <a:t>:</a:t>
            </a:r>
          </a:p>
          <a:p>
            <a:pPr marL="0" indent="0">
              <a:buNone/>
            </a:pPr>
            <a:r>
              <a:rPr lang="en-AU" i="1" dirty="0"/>
              <a:t>“The board has a documented succession planning process for key personnel and the retention of corporate knowledge”</a:t>
            </a:r>
          </a:p>
        </p:txBody>
      </p:sp>
      <p:graphicFrame>
        <p:nvGraphicFramePr>
          <p:cNvPr id="5" name="Table 4">
            <a:extLst>
              <a:ext uri="{FF2B5EF4-FFF2-40B4-BE49-F238E27FC236}">
                <a16:creationId xmlns:a16="http://schemas.microsoft.com/office/drawing/2014/main" id="{DB3FA235-A42C-9426-CB0A-861A9E1C9039}"/>
              </a:ext>
            </a:extLst>
          </p:cNvPr>
          <p:cNvGraphicFramePr>
            <a:graphicFrameLocks noGrp="1"/>
          </p:cNvGraphicFramePr>
          <p:nvPr>
            <p:extLst>
              <p:ext uri="{D42A27DB-BD31-4B8C-83A1-F6EECF244321}">
                <p14:modId xmlns:p14="http://schemas.microsoft.com/office/powerpoint/2010/main" val="3897851222"/>
              </p:ext>
            </p:extLst>
          </p:nvPr>
        </p:nvGraphicFramePr>
        <p:xfrm>
          <a:off x="1880172" y="3625367"/>
          <a:ext cx="9636640" cy="1943100"/>
        </p:xfrm>
        <a:graphic>
          <a:graphicData uri="http://schemas.openxmlformats.org/drawingml/2006/table">
            <a:tbl>
              <a:tblPr firstRow="1" bandRow="1">
                <a:tableStyleId>{5C22544A-7EE6-4342-B048-85BDC9FD1C3A}</a:tableStyleId>
              </a:tblPr>
              <a:tblGrid>
                <a:gridCol w="1279716">
                  <a:extLst>
                    <a:ext uri="{9D8B030D-6E8A-4147-A177-3AD203B41FA5}">
                      <a16:colId xmlns:a16="http://schemas.microsoft.com/office/drawing/2014/main" val="2823092365"/>
                    </a:ext>
                  </a:extLst>
                </a:gridCol>
                <a:gridCol w="2089231">
                  <a:extLst>
                    <a:ext uri="{9D8B030D-6E8A-4147-A177-3AD203B41FA5}">
                      <a16:colId xmlns:a16="http://schemas.microsoft.com/office/drawing/2014/main" val="923693495"/>
                    </a:ext>
                  </a:extLst>
                </a:gridCol>
                <a:gridCol w="2089231">
                  <a:extLst>
                    <a:ext uri="{9D8B030D-6E8A-4147-A177-3AD203B41FA5}">
                      <a16:colId xmlns:a16="http://schemas.microsoft.com/office/drawing/2014/main" val="2173557098"/>
                    </a:ext>
                  </a:extLst>
                </a:gridCol>
                <a:gridCol w="2089231">
                  <a:extLst>
                    <a:ext uri="{9D8B030D-6E8A-4147-A177-3AD203B41FA5}">
                      <a16:colId xmlns:a16="http://schemas.microsoft.com/office/drawing/2014/main" val="211215775"/>
                    </a:ext>
                  </a:extLst>
                </a:gridCol>
                <a:gridCol w="2089231">
                  <a:extLst>
                    <a:ext uri="{9D8B030D-6E8A-4147-A177-3AD203B41FA5}">
                      <a16:colId xmlns:a16="http://schemas.microsoft.com/office/drawing/2014/main" val="2013773051"/>
                    </a:ext>
                  </a:extLst>
                </a:gridCol>
              </a:tblGrid>
              <a:tr h="476872">
                <a:tc>
                  <a:txBody>
                    <a:bodyPr/>
                    <a:lstStyle/>
                    <a:p>
                      <a:r>
                        <a:rPr lang="en-AU" b="1" dirty="0">
                          <a:solidFill>
                            <a:schemeClr val="bg2"/>
                          </a:solidFill>
                        </a:rPr>
                        <a:t>Self-Assessment Rating Scale:</a:t>
                      </a:r>
                    </a:p>
                  </a:txBody>
                  <a:tcPr>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b="1" dirty="0">
                          <a:solidFill>
                            <a:schemeClr val="tx1"/>
                          </a:solidFill>
                        </a:rPr>
                        <a:t>1 –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solidFill>
                            <a:schemeClr val="tx1"/>
                          </a:solidFill>
                        </a:rPr>
                        <a:t>The board does not have a succession plans in place for key personnel</a:t>
                      </a:r>
                    </a:p>
                  </a:txBody>
                  <a:tcP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b="1" dirty="0">
                          <a:solidFill>
                            <a:schemeClr val="tx1"/>
                          </a:solidFill>
                        </a:rPr>
                        <a:t>2 –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b="1" dirty="0">
                          <a:solidFill>
                            <a:schemeClr val="tx1"/>
                          </a:solidFill>
                        </a:rPr>
                        <a:t>The board has succession plans in place for key personnel</a:t>
                      </a:r>
                    </a:p>
                  </a:txBody>
                  <a:tcP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b="1" dirty="0">
                          <a:solidFill>
                            <a:schemeClr val="tx1"/>
                          </a:solidFill>
                        </a:rPr>
                        <a:t>3 –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b="1" dirty="0">
                          <a:solidFill>
                            <a:schemeClr val="tx1"/>
                          </a:solidFill>
                        </a:rPr>
                        <a:t>The board regularly reviews the succession plans for key personnel</a:t>
                      </a:r>
                    </a:p>
                  </a:txBody>
                  <a:tcP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b="1" dirty="0">
                          <a:solidFill>
                            <a:schemeClr val="tx1"/>
                          </a:solidFill>
                        </a:rPr>
                        <a:t>4 –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b="1" dirty="0">
                          <a:solidFill>
                            <a:schemeClr val="tx1"/>
                          </a:solidFill>
                        </a:rPr>
                        <a:t>The board regularly reviews the succession plans for key personal and allocates time at board meetings to discuss and refine these plans</a:t>
                      </a:r>
                    </a:p>
                  </a:txBody>
                  <a:tcPr>
                    <a:solidFill>
                      <a:schemeClr val="bg2"/>
                    </a:solidFill>
                  </a:tcPr>
                </a:tc>
                <a:extLst>
                  <a:ext uri="{0D108BD9-81ED-4DB2-BD59-A6C34878D82A}">
                    <a16:rowId xmlns:a16="http://schemas.microsoft.com/office/drawing/2014/main" val="732096794"/>
                  </a:ext>
                </a:extLst>
              </a:tr>
            </a:tbl>
          </a:graphicData>
        </a:graphic>
      </p:graphicFrame>
      <p:sp>
        <p:nvSpPr>
          <p:cNvPr id="8" name="Rounded Rectangular Callout 5">
            <a:extLst>
              <a:ext uri="{FF2B5EF4-FFF2-40B4-BE49-F238E27FC236}">
                <a16:creationId xmlns:a16="http://schemas.microsoft.com/office/drawing/2014/main" id="{A81BE3E4-0EFC-9C52-5D22-E3675E88263F}"/>
              </a:ext>
            </a:extLst>
          </p:cNvPr>
          <p:cNvSpPr/>
          <p:nvPr/>
        </p:nvSpPr>
        <p:spPr>
          <a:xfrm>
            <a:off x="4377768" y="5651802"/>
            <a:ext cx="4641448" cy="986690"/>
          </a:xfrm>
          <a:prstGeom prst="wedgeRoundRectCallout">
            <a:avLst>
              <a:gd name="adj1" fmla="val -30053"/>
              <a:gd name="adj2" fmla="val 63590"/>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i="1" dirty="0">
                <a:solidFill>
                  <a:schemeClr val="bg2"/>
                </a:solidFill>
              </a:rPr>
              <a:t>But </a:t>
            </a:r>
            <a:r>
              <a:rPr lang="en-AU" i="1" u="sng" dirty="0">
                <a:solidFill>
                  <a:schemeClr val="bg2"/>
                </a:solidFill>
              </a:rPr>
              <a:t>how</a:t>
            </a:r>
            <a:r>
              <a:rPr lang="en-AU" i="1" dirty="0">
                <a:solidFill>
                  <a:schemeClr val="bg2"/>
                </a:solidFill>
              </a:rPr>
              <a:t> do you move from a 1-2 to a 3-4? </a:t>
            </a:r>
            <a:endParaRPr lang="en-AU" sz="1100" i="1" dirty="0">
              <a:solidFill>
                <a:schemeClr val="bg2"/>
              </a:solidFill>
            </a:endParaRPr>
          </a:p>
        </p:txBody>
      </p:sp>
      <p:pic>
        <p:nvPicPr>
          <p:cNvPr id="9" name="Graphic 8" descr="Information with solid fill">
            <a:extLst>
              <a:ext uri="{FF2B5EF4-FFF2-40B4-BE49-F238E27FC236}">
                <a16:creationId xmlns:a16="http://schemas.microsoft.com/office/drawing/2014/main" id="{E69DD066-CCD7-EA72-D2BD-5B0226B99E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77775" y="5599916"/>
            <a:ext cx="433087" cy="433087"/>
          </a:xfrm>
          <a:prstGeom prst="rect">
            <a:avLst/>
          </a:prstGeom>
        </p:spPr>
      </p:pic>
      <p:sp>
        <p:nvSpPr>
          <p:cNvPr id="4" name="Text Box 6">
            <a:extLst>
              <a:ext uri="{FF2B5EF4-FFF2-40B4-BE49-F238E27FC236}">
                <a16:creationId xmlns:a16="http://schemas.microsoft.com/office/drawing/2014/main" id="{8B04760E-A9EC-C8E8-ED83-342726CE8F89}"/>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148450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9FC9-DAD8-AC20-6C11-5E4A57802DEA}"/>
              </a:ext>
            </a:extLst>
          </p:cNvPr>
          <p:cNvSpPr>
            <a:spLocks noGrp="1"/>
          </p:cNvSpPr>
          <p:nvPr>
            <p:ph type="title"/>
          </p:nvPr>
        </p:nvSpPr>
        <p:spPr/>
        <p:txBody>
          <a:bodyPr>
            <a:normAutofit/>
          </a:bodyPr>
          <a:lstStyle/>
          <a:p>
            <a:r>
              <a:rPr lang="en-AU" sz="3600" dirty="0"/>
              <a:t>Key Capability: What is ‘</a:t>
            </a:r>
            <a:r>
              <a:rPr lang="en-AU" sz="3600" i="1" dirty="0"/>
              <a:t>best practice</a:t>
            </a:r>
            <a:r>
              <a:rPr lang="en-AU" sz="3600" dirty="0"/>
              <a:t>’?</a:t>
            </a:r>
          </a:p>
        </p:txBody>
      </p:sp>
      <p:sp>
        <p:nvSpPr>
          <p:cNvPr id="3" name="Content Placeholder 2">
            <a:extLst>
              <a:ext uri="{FF2B5EF4-FFF2-40B4-BE49-F238E27FC236}">
                <a16:creationId xmlns:a16="http://schemas.microsoft.com/office/drawing/2014/main" id="{73C922D8-85B4-D36E-F58D-756CE34B64B3}"/>
              </a:ext>
            </a:extLst>
          </p:cNvPr>
          <p:cNvSpPr>
            <a:spLocks noGrp="1"/>
          </p:cNvSpPr>
          <p:nvPr>
            <p:ph sz="half" idx="1"/>
          </p:nvPr>
        </p:nvSpPr>
        <p:spPr>
          <a:xfrm>
            <a:off x="1776000" y="1690690"/>
            <a:ext cx="4710526" cy="4667248"/>
          </a:xfrm>
        </p:spPr>
        <p:txBody>
          <a:bodyPr>
            <a:normAutofit fontScale="92500" lnSpcReduction="10000"/>
          </a:bodyPr>
          <a:lstStyle/>
          <a:p>
            <a:pPr marL="0" indent="0">
              <a:buNone/>
              <a:tabLst>
                <a:tab pos="204783" algn="l"/>
              </a:tabLst>
            </a:pPr>
            <a:r>
              <a:rPr lang="en-US" sz="2400" b="1" dirty="0"/>
              <a:t>‘Best practice’?</a:t>
            </a:r>
          </a:p>
          <a:p>
            <a:pPr marL="533400" indent="-360363">
              <a:tabLst>
                <a:tab pos="534578" algn="l"/>
              </a:tabLst>
            </a:pPr>
            <a:r>
              <a:rPr lang="en-US" sz="2400" dirty="0"/>
              <a:t>Attendance</a:t>
            </a:r>
          </a:p>
          <a:p>
            <a:pPr marL="533400" indent="-360363">
              <a:tabLst>
                <a:tab pos="534578" algn="l"/>
              </a:tabLst>
            </a:pPr>
            <a:r>
              <a:rPr lang="en-US" sz="2400" dirty="0"/>
              <a:t>Equity stake</a:t>
            </a:r>
          </a:p>
          <a:p>
            <a:pPr marL="533400" indent="-360363">
              <a:tabLst>
                <a:tab pos="534578" algn="l"/>
              </a:tabLst>
            </a:pPr>
            <a:r>
              <a:rPr lang="en-US" sz="2400" dirty="0"/>
              <a:t>Skills</a:t>
            </a:r>
          </a:p>
          <a:p>
            <a:pPr marL="533400" indent="-360363">
              <a:tabLst>
                <a:tab pos="534578" algn="l"/>
              </a:tabLst>
            </a:pPr>
            <a:r>
              <a:rPr lang="en-US" sz="2400" dirty="0"/>
              <a:t>Age limits</a:t>
            </a:r>
          </a:p>
          <a:p>
            <a:pPr marL="533400" indent="-360363">
              <a:tabLst>
                <a:tab pos="534578" algn="l"/>
              </a:tabLst>
            </a:pPr>
            <a:r>
              <a:rPr lang="en-US" sz="2400" dirty="0"/>
              <a:t>CEO on board</a:t>
            </a:r>
          </a:p>
          <a:p>
            <a:pPr marL="533400" indent="-360363">
              <a:tabLst>
                <a:tab pos="534578" algn="l"/>
              </a:tabLst>
            </a:pPr>
            <a:r>
              <a:rPr lang="en-US" sz="2400" dirty="0"/>
              <a:t>Board size</a:t>
            </a:r>
          </a:p>
          <a:p>
            <a:pPr marL="533400" indent="-360363">
              <a:tabLst>
                <a:tab pos="534578" algn="l"/>
              </a:tabLst>
            </a:pPr>
            <a:r>
              <a:rPr lang="en-US" sz="2400" dirty="0"/>
              <a:t>Director-only sessions</a:t>
            </a:r>
          </a:p>
          <a:p>
            <a:pPr marL="0" indent="0">
              <a:buNone/>
              <a:tabLst>
                <a:tab pos="204783" algn="l"/>
              </a:tabLst>
            </a:pPr>
            <a:endParaRPr lang="en-US" sz="2400" dirty="0"/>
          </a:p>
          <a:p>
            <a:pPr marL="0" indent="0">
              <a:buNone/>
              <a:tabLst>
                <a:tab pos="204783" algn="l"/>
              </a:tabLst>
            </a:pPr>
            <a:r>
              <a:rPr lang="en-US" sz="2400" dirty="0"/>
              <a:t>…Useful, but not enough.</a:t>
            </a:r>
          </a:p>
        </p:txBody>
      </p:sp>
      <p:pic>
        <p:nvPicPr>
          <p:cNvPr id="5" name="Picture 2" descr="http://ifcamedia.org/fireinmybones/wp-content/uploads/2012/03/decision-making-cycle.gif">
            <a:extLst>
              <a:ext uri="{FF2B5EF4-FFF2-40B4-BE49-F238E27FC236}">
                <a16:creationId xmlns:a16="http://schemas.microsoft.com/office/drawing/2014/main" id="{740C5704-CC82-2479-9925-1752764E80A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694870" y="1937696"/>
            <a:ext cx="4779356" cy="4089400"/>
          </a:xfrm>
          <a:prstGeom prst="rect">
            <a:avLst/>
          </a:prstGeom>
        </p:spPr>
      </p:pic>
    </p:spTree>
    <p:extLst>
      <p:ext uri="{BB962C8B-B14F-4D97-AF65-F5344CB8AC3E}">
        <p14:creationId xmlns:p14="http://schemas.microsoft.com/office/powerpoint/2010/main" val="315899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4320E5-9303-45AE-885E-D1A08FB0D804}"/>
              </a:ext>
            </a:extLst>
          </p:cNvPr>
          <p:cNvSpPr txBox="1">
            <a:spLocks/>
          </p:cNvSpPr>
          <p:nvPr/>
        </p:nvSpPr>
        <p:spPr>
          <a:xfrm>
            <a:off x="6852739" y="5720785"/>
            <a:ext cx="1646601" cy="715089"/>
          </a:xfrm>
          <a:prstGeom prst="roundRect">
            <a:avLst/>
          </a:prstGeom>
          <a:solidFill>
            <a:schemeClr val="bg2"/>
          </a:solidFill>
          <a:ln w="19050">
            <a:solidFill>
              <a:schemeClr val="accent4"/>
            </a:solidFill>
          </a:ln>
        </p:spPr>
        <p:txBody>
          <a:bodyPr wrap="square">
            <a:spAutoFit/>
          </a:bodyPr>
          <a:lstStyle/>
          <a:p>
            <a:pPr marL="135731" lvl="1" algn="r" defTabSz="685800">
              <a:buSzPct val="100000"/>
              <a:tabLst>
                <a:tab pos="573881" algn="l"/>
              </a:tabLst>
              <a:defRPr/>
            </a:pPr>
            <a:r>
              <a:rPr lang="en-US" sz="1200" b="1" dirty="0">
                <a:solidFill>
                  <a:srgbClr val="000000"/>
                </a:solidFill>
                <a:latin typeface="Trebuchet MS"/>
                <a:sym typeface="Zapf Dingbats" charset="2"/>
              </a:rPr>
              <a:t>End goal:</a:t>
            </a:r>
            <a:r>
              <a:rPr lang="en-US" sz="1200" dirty="0">
                <a:solidFill>
                  <a:srgbClr val="000000"/>
                </a:solidFill>
                <a:latin typeface="Trebuchet MS"/>
                <a:sym typeface="Zapf Dingbats" charset="2"/>
              </a:rPr>
              <a:t> Achieving a balanced board</a:t>
            </a:r>
            <a:endParaRPr lang="en-US" i="1" dirty="0">
              <a:solidFill>
                <a:srgbClr val="000000"/>
              </a:solidFill>
              <a:latin typeface="Trebuchet MS"/>
              <a:sym typeface="Zapf Dingbats"/>
            </a:endParaRPr>
          </a:p>
        </p:txBody>
      </p:sp>
      <p:sp>
        <p:nvSpPr>
          <p:cNvPr id="6" name="TextBox 5">
            <a:extLst>
              <a:ext uri="{FF2B5EF4-FFF2-40B4-BE49-F238E27FC236}">
                <a16:creationId xmlns:a16="http://schemas.microsoft.com/office/drawing/2014/main" id="{11F45854-5518-8F7E-E066-8FB758B01123}"/>
              </a:ext>
            </a:extLst>
          </p:cNvPr>
          <p:cNvSpPr txBox="1"/>
          <p:nvPr/>
        </p:nvSpPr>
        <p:spPr>
          <a:xfrm>
            <a:off x="1776413" y="3741318"/>
            <a:ext cx="1956825" cy="1736646"/>
          </a:xfrm>
          <a:prstGeom prst="roundRect">
            <a:avLst/>
          </a:prstGeom>
          <a:solidFill>
            <a:schemeClr val="bg2"/>
          </a:solidFill>
          <a:ln w="19050">
            <a:solidFill>
              <a:schemeClr val="accent4"/>
            </a:solidFill>
          </a:ln>
        </p:spPr>
        <p:txBody>
          <a:bodyPr wrap="square">
            <a:spAutoFit/>
          </a:bodyPr>
          <a:lstStyle/>
          <a:p>
            <a:pPr marL="0" lvl="1" defTabSz="685800">
              <a:buSzPct val="100000"/>
              <a:tabLst>
                <a:tab pos="573881" algn="l"/>
              </a:tabLst>
              <a:defRPr/>
            </a:pPr>
            <a:r>
              <a:rPr lang="en-US" sz="1200" b="1" dirty="0">
                <a:solidFill>
                  <a:srgbClr val="000000"/>
                </a:solidFill>
                <a:latin typeface="Trebuchet MS"/>
                <a:sym typeface="Zapf Dingbats" charset="2"/>
              </a:rPr>
              <a:t>End goal: </a:t>
            </a:r>
            <a:br>
              <a:rPr lang="en-US" sz="1200" b="1" dirty="0">
                <a:solidFill>
                  <a:srgbClr val="000000"/>
                </a:solidFill>
                <a:latin typeface="Trebuchet MS"/>
                <a:sym typeface="Zapf Dingbats" charset="2"/>
              </a:rPr>
            </a:br>
            <a:r>
              <a:rPr lang="en-US" sz="1200" dirty="0">
                <a:solidFill>
                  <a:srgbClr val="000000"/>
                </a:solidFill>
                <a:latin typeface="Trebuchet MS"/>
                <a:sym typeface="Zapf Dingbats" charset="2"/>
              </a:rPr>
              <a:t>Better decision-making</a:t>
            </a:r>
          </a:p>
          <a:p>
            <a:pPr marL="171450" lvl="1" indent="-171450" defTabSz="685800">
              <a:buSzPct val="100000"/>
              <a:buFont typeface="Arial" panose="020B0604020202020204" pitchFamily="34" charset="0"/>
              <a:buChar char="•"/>
              <a:tabLst>
                <a:tab pos="573881" algn="l"/>
              </a:tabLst>
              <a:defRPr/>
            </a:pPr>
            <a:r>
              <a:rPr lang="en-AU" sz="1200" dirty="0">
                <a:solidFill>
                  <a:srgbClr val="000000"/>
                </a:solidFill>
                <a:latin typeface="Trebuchet MS"/>
                <a:sym typeface="Zapf Dingbats"/>
              </a:rPr>
              <a:t>Skills</a:t>
            </a:r>
          </a:p>
          <a:p>
            <a:pPr marL="171450" lvl="1" indent="-171450" defTabSz="685800">
              <a:buSzPct val="100000"/>
              <a:buFont typeface="Arial" panose="020B0604020202020204" pitchFamily="34" charset="0"/>
              <a:buChar char="•"/>
              <a:tabLst>
                <a:tab pos="573881" algn="l"/>
              </a:tabLst>
              <a:defRPr/>
            </a:pPr>
            <a:r>
              <a:rPr lang="en-AU" sz="1200" dirty="0">
                <a:solidFill>
                  <a:srgbClr val="000000"/>
                </a:solidFill>
                <a:latin typeface="Trebuchet MS"/>
                <a:sym typeface="Zapf Dingbats"/>
              </a:rPr>
              <a:t>Background</a:t>
            </a:r>
          </a:p>
          <a:p>
            <a:pPr marL="171450" lvl="1" indent="-171450" defTabSz="685800">
              <a:buSzPct val="100000"/>
              <a:buFont typeface="Arial" panose="020B0604020202020204" pitchFamily="34" charset="0"/>
              <a:buChar char="•"/>
              <a:tabLst>
                <a:tab pos="573881" algn="l"/>
              </a:tabLst>
              <a:defRPr/>
            </a:pPr>
            <a:r>
              <a:rPr lang="en-AU" sz="1200" dirty="0">
                <a:solidFill>
                  <a:srgbClr val="000000"/>
                </a:solidFill>
                <a:latin typeface="Trebuchet MS"/>
                <a:sym typeface="Zapf Dingbats"/>
              </a:rPr>
              <a:t>Demographics</a:t>
            </a:r>
          </a:p>
          <a:p>
            <a:pPr marL="171450" lvl="1" indent="-171450" defTabSz="685800">
              <a:buSzPct val="100000"/>
              <a:buFont typeface="Arial" panose="020B0604020202020204" pitchFamily="34" charset="0"/>
              <a:buChar char="•"/>
              <a:tabLst>
                <a:tab pos="573881" algn="l"/>
              </a:tabLst>
              <a:defRPr/>
            </a:pPr>
            <a:r>
              <a:rPr lang="en-AU" sz="1200" dirty="0">
                <a:solidFill>
                  <a:srgbClr val="000000"/>
                </a:solidFill>
                <a:latin typeface="Trebuchet MS"/>
                <a:sym typeface="Zapf Dingbats"/>
              </a:rPr>
              <a:t>Tenure</a:t>
            </a:r>
          </a:p>
          <a:p>
            <a:pPr marL="171450" lvl="1" indent="-171450" defTabSz="685800">
              <a:buSzPct val="100000"/>
              <a:buFont typeface="Arial" panose="020B0604020202020204" pitchFamily="34" charset="0"/>
              <a:buChar char="•"/>
              <a:tabLst>
                <a:tab pos="573881" algn="l"/>
              </a:tabLst>
              <a:defRPr/>
            </a:pPr>
            <a:r>
              <a:rPr lang="en-AU" sz="1200" dirty="0">
                <a:solidFill>
                  <a:srgbClr val="000000"/>
                </a:solidFill>
                <a:latin typeface="Trebuchet MS"/>
                <a:sym typeface="Zapf Dingbats"/>
              </a:rPr>
              <a:t>Representative or Balanced selection</a:t>
            </a:r>
          </a:p>
        </p:txBody>
      </p:sp>
      <p:sp>
        <p:nvSpPr>
          <p:cNvPr id="2" name="Title 1">
            <a:extLst>
              <a:ext uri="{FF2B5EF4-FFF2-40B4-BE49-F238E27FC236}">
                <a16:creationId xmlns:a16="http://schemas.microsoft.com/office/drawing/2014/main" id="{66A05193-2ECB-B1A9-2D4C-930ED1DB1AC3}"/>
              </a:ext>
            </a:extLst>
          </p:cNvPr>
          <p:cNvSpPr>
            <a:spLocks noGrp="1"/>
          </p:cNvSpPr>
          <p:nvPr>
            <p:ph type="title"/>
          </p:nvPr>
        </p:nvSpPr>
        <p:spPr>
          <a:xfrm>
            <a:off x="1776413" y="149425"/>
            <a:ext cx="8640000" cy="1325563"/>
          </a:xfrm>
        </p:spPr>
        <p:txBody>
          <a:bodyPr>
            <a:normAutofit/>
          </a:bodyPr>
          <a:lstStyle/>
          <a:p>
            <a:r>
              <a:rPr lang="en-AU" sz="3600" dirty="0"/>
              <a:t>Key Capability: An ideal setting</a:t>
            </a:r>
          </a:p>
        </p:txBody>
      </p:sp>
      <p:sp>
        <p:nvSpPr>
          <p:cNvPr id="9" name="TextBox 8">
            <a:extLst>
              <a:ext uri="{FF2B5EF4-FFF2-40B4-BE49-F238E27FC236}">
                <a16:creationId xmlns:a16="http://schemas.microsoft.com/office/drawing/2014/main" id="{F670EFFE-686F-5684-1745-48ADFA7CD3C9}"/>
              </a:ext>
            </a:extLst>
          </p:cNvPr>
          <p:cNvSpPr txBox="1"/>
          <p:nvPr/>
        </p:nvSpPr>
        <p:spPr>
          <a:xfrm>
            <a:off x="9265961" y="3690240"/>
            <a:ext cx="1620341" cy="919401"/>
          </a:xfrm>
          <a:prstGeom prst="roundRect">
            <a:avLst/>
          </a:prstGeom>
          <a:solidFill>
            <a:schemeClr val="bg2"/>
          </a:solidFill>
          <a:ln w="19050">
            <a:solidFill>
              <a:schemeClr val="accent4"/>
            </a:solidFill>
          </a:ln>
        </p:spPr>
        <p:txBody>
          <a:bodyPr wrap="square">
            <a:spAutoFit/>
          </a:bodyPr>
          <a:lstStyle/>
          <a:p>
            <a:pPr marL="0" lvl="1" algn="r" defTabSz="685800">
              <a:buSzPct val="100000"/>
              <a:tabLst>
                <a:tab pos="573881" algn="l"/>
              </a:tabLst>
              <a:defRPr/>
            </a:pPr>
            <a:r>
              <a:rPr lang="en-US" sz="1200" b="1" dirty="0">
                <a:solidFill>
                  <a:srgbClr val="000000"/>
                </a:solidFill>
                <a:latin typeface="Trebuchet MS"/>
                <a:sym typeface="Zapf Dingbats" charset="2"/>
              </a:rPr>
              <a:t>End goal:</a:t>
            </a:r>
            <a:r>
              <a:rPr lang="en-US" sz="1200" dirty="0">
                <a:solidFill>
                  <a:srgbClr val="000000"/>
                </a:solidFill>
                <a:latin typeface="Trebuchet MS"/>
                <a:sym typeface="Zapf Dingbats" charset="2"/>
              </a:rPr>
              <a:t> Continuous effective board leadership</a:t>
            </a:r>
            <a:endParaRPr lang="en-US" i="1" dirty="0">
              <a:solidFill>
                <a:srgbClr val="000000"/>
              </a:solidFill>
              <a:latin typeface="Trebuchet MS"/>
              <a:sym typeface="Zapf Dingbats"/>
            </a:endParaRPr>
          </a:p>
        </p:txBody>
      </p:sp>
      <p:graphicFrame>
        <p:nvGraphicFramePr>
          <p:cNvPr id="5" name="Content Placeholder 4">
            <a:extLst>
              <a:ext uri="{FF2B5EF4-FFF2-40B4-BE49-F238E27FC236}">
                <a16:creationId xmlns:a16="http://schemas.microsoft.com/office/drawing/2014/main" id="{0934F934-04D9-A6CD-5CF0-4A89DF33FF43}"/>
              </a:ext>
            </a:extLst>
          </p:cNvPr>
          <p:cNvGraphicFramePr>
            <a:graphicFrameLocks noGrp="1"/>
          </p:cNvGraphicFramePr>
          <p:nvPr>
            <p:ph sz="half" idx="1"/>
            <p:extLst>
              <p:ext uri="{D42A27DB-BD31-4B8C-83A1-F6EECF244321}">
                <p14:modId xmlns:p14="http://schemas.microsoft.com/office/powerpoint/2010/main" val="4267917358"/>
              </p:ext>
            </p:extLst>
          </p:nvPr>
        </p:nvGraphicFramePr>
        <p:xfrm>
          <a:off x="2291832" y="1596019"/>
          <a:ext cx="7885604" cy="510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6">
            <a:extLst>
              <a:ext uri="{FF2B5EF4-FFF2-40B4-BE49-F238E27FC236}">
                <a16:creationId xmlns:a16="http://schemas.microsoft.com/office/drawing/2014/main" id="{03203DA1-EFB7-3072-833C-144A0BB3C491}"/>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134447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8A02-2B0F-3710-C4A1-5482D28A8A21}"/>
              </a:ext>
            </a:extLst>
          </p:cNvPr>
          <p:cNvSpPr>
            <a:spLocks noGrp="1"/>
          </p:cNvSpPr>
          <p:nvPr>
            <p:ph type="title"/>
          </p:nvPr>
        </p:nvSpPr>
        <p:spPr>
          <a:xfrm>
            <a:off x="1744604" y="509330"/>
            <a:ext cx="5557896" cy="2424369"/>
          </a:xfrm>
        </p:spPr>
        <p:txBody>
          <a:bodyPr>
            <a:normAutofit/>
          </a:bodyPr>
          <a:lstStyle/>
          <a:p>
            <a:r>
              <a:rPr lang="en-AU" sz="3600" dirty="0"/>
              <a:t>What areas of good governance performance helps support effective succession planning?</a:t>
            </a:r>
          </a:p>
        </p:txBody>
      </p:sp>
      <p:sp>
        <p:nvSpPr>
          <p:cNvPr id="3" name="Content Placeholder 2">
            <a:extLst>
              <a:ext uri="{FF2B5EF4-FFF2-40B4-BE49-F238E27FC236}">
                <a16:creationId xmlns:a16="http://schemas.microsoft.com/office/drawing/2014/main" id="{8B40C00B-FE23-1163-D800-818C0CF16255}"/>
              </a:ext>
            </a:extLst>
          </p:cNvPr>
          <p:cNvSpPr>
            <a:spLocks noGrp="1"/>
          </p:cNvSpPr>
          <p:nvPr>
            <p:ph sz="half" idx="1"/>
          </p:nvPr>
        </p:nvSpPr>
        <p:spPr>
          <a:xfrm>
            <a:off x="1744604" y="2942622"/>
            <a:ext cx="4624800" cy="2555143"/>
          </a:xfrm>
        </p:spPr>
        <p:txBody>
          <a:bodyPr>
            <a:normAutofit fontScale="92500" lnSpcReduction="10000"/>
          </a:bodyPr>
          <a:lstStyle/>
          <a:p>
            <a:r>
              <a:rPr lang="en-AU" dirty="0"/>
              <a:t>Important to remember that succession planning is not a siloed activity</a:t>
            </a:r>
          </a:p>
          <a:p>
            <a:r>
              <a:rPr lang="en-AU" dirty="0"/>
              <a:t>It is informed by many other areas of good governance practices and performance </a:t>
            </a:r>
          </a:p>
        </p:txBody>
      </p:sp>
      <p:sp>
        <p:nvSpPr>
          <p:cNvPr id="12" name="Freeform: Shape 11">
            <a:extLst>
              <a:ext uri="{FF2B5EF4-FFF2-40B4-BE49-F238E27FC236}">
                <a16:creationId xmlns:a16="http://schemas.microsoft.com/office/drawing/2014/main" id="{4E000284-491A-417C-9C5B-ACEF0135EED8}"/>
              </a:ext>
            </a:extLst>
          </p:cNvPr>
          <p:cNvSpPr/>
          <p:nvPr/>
        </p:nvSpPr>
        <p:spPr>
          <a:xfrm>
            <a:off x="8749367" y="230555"/>
            <a:ext cx="1527324" cy="1755545"/>
          </a:xfrm>
          <a:custGeom>
            <a:avLst/>
            <a:gdLst>
              <a:gd name="connsiteX0" fmla="*/ 0 w 1179600"/>
              <a:gd name="connsiteY0" fmla="*/ 513126 h 1026252"/>
              <a:gd name="connsiteX1" fmla="*/ 256563 w 1179600"/>
              <a:gd name="connsiteY1" fmla="*/ 0 h 1026252"/>
              <a:gd name="connsiteX2" fmla="*/ 923037 w 1179600"/>
              <a:gd name="connsiteY2" fmla="*/ 0 h 1026252"/>
              <a:gd name="connsiteX3" fmla="*/ 1179600 w 1179600"/>
              <a:gd name="connsiteY3" fmla="*/ 513126 h 1026252"/>
              <a:gd name="connsiteX4" fmla="*/ 923037 w 1179600"/>
              <a:gd name="connsiteY4" fmla="*/ 1026252 h 1026252"/>
              <a:gd name="connsiteX5" fmla="*/ 256563 w 1179600"/>
              <a:gd name="connsiteY5" fmla="*/ 1026252 h 1026252"/>
              <a:gd name="connsiteX6" fmla="*/ 0 w 1179600"/>
              <a:gd name="connsiteY6" fmla="*/ 513126 h 102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00" h="1026252">
                <a:moveTo>
                  <a:pt x="589800" y="0"/>
                </a:moveTo>
                <a:lnTo>
                  <a:pt x="1179600" y="223210"/>
                </a:lnTo>
                <a:lnTo>
                  <a:pt x="1179600" y="803042"/>
                </a:lnTo>
                <a:lnTo>
                  <a:pt x="589800" y="1026252"/>
                </a:lnTo>
                <a:lnTo>
                  <a:pt x="0" y="803042"/>
                </a:lnTo>
                <a:lnTo>
                  <a:pt x="0" y="223210"/>
                </a:lnTo>
                <a:lnTo>
                  <a:pt x="58980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404" tIns="214301" rIns="190404" bIns="214301" numCol="1" spcCol="1270" anchor="ctr" anchorCtr="0">
            <a:noAutofit/>
          </a:bodyPr>
          <a:lstStyle/>
          <a:p>
            <a:pPr marL="0" lvl="0" indent="0" algn="ctr" defTabSz="355600">
              <a:lnSpc>
                <a:spcPct val="90000"/>
              </a:lnSpc>
              <a:spcBef>
                <a:spcPct val="0"/>
              </a:spcBef>
              <a:spcAft>
                <a:spcPct val="35000"/>
              </a:spcAft>
              <a:buNone/>
            </a:pPr>
            <a:r>
              <a:rPr lang="en-AU" sz="1400" kern="1200" dirty="0">
                <a:solidFill>
                  <a:schemeClr val="bg2"/>
                </a:solidFill>
              </a:rPr>
              <a:t>Strategic planning</a:t>
            </a:r>
          </a:p>
        </p:txBody>
      </p:sp>
      <p:sp>
        <p:nvSpPr>
          <p:cNvPr id="14" name="Freeform: Shape 13">
            <a:extLst>
              <a:ext uri="{FF2B5EF4-FFF2-40B4-BE49-F238E27FC236}">
                <a16:creationId xmlns:a16="http://schemas.microsoft.com/office/drawing/2014/main" id="{1D97C568-FC97-70B2-BA45-9F3D6495B356}"/>
              </a:ext>
            </a:extLst>
          </p:cNvPr>
          <p:cNvSpPr/>
          <p:nvPr/>
        </p:nvSpPr>
        <p:spPr>
          <a:xfrm>
            <a:off x="7809491" y="1673455"/>
            <a:ext cx="1527324" cy="1755545"/>
          </a:xfrm>
          <a:custGeom>
            <a:avLst/>
            <a:gdLst>
              <a:gd name="connsiteX0" fmla="*/ 0 w 1179600"/>
              <a:gd name="connsiteY0" fmla="*/ 513126 h 1026252"/>
              <a:gd name="connsiteX1" fmla="*/ 256563 w 1179600"/>
              <a:gd name="connsiteY1" fmla="*/ 0 h 1026252"/>
              <a:gd name="connsiteX2" fmla="*/ 923037 w 1179600"/>
              <a:gd name="connsiteY2" fmla="*/ 0 h 1026252"/>
              <a:gd name="connsiteX3" fmla="*/ 1179600 w 1179600"/>
              <a:gd name="connsiteY3" fmla="*/ 513126 h 1026252"/>
              <a:gd name="connsiteX4" fmla="*/ 923037 w 1179600"/>
              <a:gd name="connsiteY4" fmla="*/ 1026252 h 1026252"/>
              <a:gd name="connsiteX5" fmla="*/ 256563 w 1179600"/>
              <a:gd name="connsiteY5" fmla="*/ 1026252 h 1026252"/>
              <a:gd name="connsiteX6" fmla="*/ 0 w 1179600"/>
              <a:gd name="connsiteY6" fmla="*/ 513126 h 102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00" h="1026252">
                <a:moveTo>
                  <a:pt x="589800" y="0"/>
                </a:moveTo>
                <a:lnTo>
                  <a:pt x="1179600" y="223210"/>
                </a:lnTo>
                <a:lnTo>
                  <a:pt x="1179600" y="803042"/>
                </a:lnTo>
                <a:lnTo>
                  <a:pt x="589800" y="1026252"/>
                </a:lnTo>
                <a:lnTo>
                  <a:pt x="0" y="803042"/>
                </a:lnTo>
                <a:lnTo>
                  <a:pt x="0" y="223210"/>
                </a:lnTo>
                <a:lnTo>
                  <a:pt x="58980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24" tIns="183821" rIns="159924" bIns="183821" numCol="1" spcCol="1270" anchor="ctr" anchorCtr="0">
            <a:noAutofit/>
          </a:bodyPr>
          <a:lstStyle/>
          <a:p>
            <a:pPr algn="ctr" defTabSz="1600200">
              <a:lnSpc>
                <a:spcPct val="90000"/>
              </a:lnSpc>
              <a:spcBef>
                <a:spcPct val="0"/>
              </a:spcBef>
              <a:spcAft>
                <a:spcPct val="35000"/>
              </a:spcAft>
            </a:pPr>
            <a:r>
              <a:rPr lang="en-AU" sz="1400" kern="1200" dirty="0">
                <a:solidFill>
                  <a:schemeClr val="bg2"/>
                </a:solidFill>
              </a:rPr>
              <a:t>Board recruitment practices</a:t>
            </a:r>
          </a:p>
          <a:p>
            <a:pPr marL="0" lvl="0" indent="0" algn="ctr" defTabSz="1600200">
              <a:lnSpc>
                <a:spcPct val="90000"/>
              </a:lnSpc>
              <a:spcBef>
                <a:spcPct val="0"/>
              </a:spcBef>
              <a:spcAft>
                <a:spcPct val="35000"/>
              </a:spcAft>
              <a:buNone/>
            </a:pPr>
            <a:endParaRPr lang="en-AU" sz="1400" kern="1200" dirty="0"/>
          </a:p>
        </p:txBody>
      </p:sp>
      <p:sp>
        <p:nvSpPr>
          <p:cNvPr id="15" name="Freeform: Shape 14">
            <a:extLst>
              <a:ext uri="{FF2B5EF4-FFF2-40B4-BE49-F238E27FC236}">
                <a16:creationId xmlns:a16="http://schemas.microsoft.com/office/drawing/2014/main" id="{4065D8F0-100A-3806-05EA-653C94E8DD82}"/>
              </a:ext>
            </a:extLst>
          </p:cNvPr>
          <p:cNvSpPr/>
          <p:nvPr/>
        </p:nvSpPr>
        <p:spPr>
          <a:xfrm>
            <a:off x="9513029" y="1822078"/>
            <a:ext cx="1527324" cy="1755545"/>
          </a:xfrm>
          <a:custGeom>
            <a:avLst/>
            <a:gdLst>
              <a:gd name="connsiteX0" fmla="*/ 0 w 1179600"/>
              <a:gd name="connsiteY0" fmla="*/ 513126 h 1026252"/>
              <a:gd name="connsiteX1" fmla="*/ 256563 w 1179600"/>
              <a:gd name="connsiteY1" fmla="*/ 0 h 1026252"/>
              <a:gd name="connsiteX2" fmla="*/ 923037 w 1179600"/>
              <a:gd name="connsiteY2" fmla="*/ 0 h 1026252"/>
              <a:gd name="connsiteX3" fmla="*/ 1179600 w 1179600"/>
              <a:gd name="connsiteY3" fmla="*/ 513126 h 1026252"/>
              <a:gd name="connsiteX4" fmla="*/ 923037 w 1179600"/>
              <a:gd name="connsiteY4" fmla="*/ 1026252 h 1026252"/>
              <a:gd name="connsiteX5" fmla="*/ 256563 w 1179600"/>
              <a:gd name="connsiteY5" fmla="*/ 1026252 h 1026252"/>
              <a:gd name="connsiteX6" fmla="*/ 0 w 1179600"/>
              <a:gd name="connsiteY6" fmla="*/ 513126 h 102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00" h="1026252">
                <a:moveTo>
                  <a:pt x="589800" y="0"/>
                </a:moveTo>
                <a:lnTo>
                  <a:pt x="1179600" y="223210"/>
                </a:lnTo>
                <a:lnTo>
                  <a:pt x="1179600" y="803042"/>
                </a:lnTo>
                <a:lnTo>
                  <a:pt x="589800" y="1026252"/>
                </a:lnTo>
                <a:lnTo>
                  <a:pt x="0" y="803042"/>
                </a:lnTo>
                <a:lnTo>
                  <a:pt x="0" y="223210"/>
                </a:lnTo>
                <a:lnTo>
                  <a:pt x="58980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404" tIns="214301" rIns="190404" bIns="214301" numCol="1" spcCol="1270" anchor="ctr" anchorCtr="0">
            <a:noAutofit/>
          </a:bodyPr>
          <a:lstStyle/>
          <a:p>
            <a:pPr marL="0" lvl="0" indent="0" algn="ctr" defTabSz="355600">
              <a:lnSpc>
                <a:spcPct val="90000"/>
              </a:lnSpc>
              <a:spcBef>
                <a:spcPct val="0"/>
              </a:spcBef>
              <a:spcAft>
                <a:spcPct val="35000"/>
              </a:spcAft>
              <a:buNone/>
            </a:pPr>
            <a:r>
              <a:rPr lang="en-AU" sz="1400" kern="1200" dirty="0">
                <a:solidFill>
                  <a:schemeClr val="bg2"/>
                </a:solidFill>
              </a:rPr>
              <a:t>Board induction processes</a:t>
            </a:r>
          </a:p>
        </p:txBody>
      </p:sp>
      <p:sp>
        <p:nvSpPr>
          <p:cNvPr id="17" name="Freeform: Shape 16">
            <a:extLst>
              <a:ext uri="{FF2B5EF4-FFF2-40B4-BE49-F238E27FC236}">
                <a16:creationId xmlns:a16="http://schemas.microsoft.com/office/drawing/2014/main" id="{F85895FA-5865-E916-884A-127D7EEA3D1F}"/>
              </a:ext>
            </a:extLst>
          </p:cNvPr>
          <p:cNvSpPr/>
          <p:nvPr/>
        </p:nvSpPr>
        <p:spPr>
          <a:xfrm>
            <a:off x="8658488" y="3272534"/>
            <a:ext cx="1527324" cy="1755545"/>
          </a:xfrm>
          <a:custGeom>
            <a:avLst/>
            <a:gdLst>
              <a:gd name="connsiteX0" fmla="*/ 0 w 1179600"/>
              <a:gd name="connsiteY0" fmla="*/ 513126 h 1026252"/>
              <a:gd name="connsiteX1" fmla="*/ 256563 w 1179600"/>
              <a:gd name="connsiteY1" fmla="*/ 0 h 1026252"/>
              <a:gd name="connsiteX2" fmla="*/ 923037 w 1179600"/>
              <a:gd name="connsiteY2" fmla="*/ 0 h 1026252"/>
              <a:gd name="connsiteX3" fmla="*/ 1179600 w 1179600"/>
              <a:gd name="connsiteY3" fmla="*/ 513126 h 1026252"/>
              <a:gd name="connsiteX4" fmla="*/ 923037 w 1179600"/>
              <a:gd name="connsiteY4" fmla="*/ 1026252 h 1026252"/>
              <a:gd name="connsiteX5" fmla="*/ 256563 w 1179600"/>
              <a:gd name="connsiteY5" fmla="*/ 1026252 h 1026252"/>
              <a:gd name="connsiteX6" fmla="*/ 0 w 1179600"/>
              <a:gd name="connsiteY6" fmla="*/ 513126 h 102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00" h="1026252">
                <a:moveTo>
                  <a:pt x="589800" y="0"/>
                </a:moveTo>
                <a:lnTo>
                  <a:pt x="1179600" y="223210"/>
                </a:lnTo>
                <a:lnTo>
                  <a:pt x="1179600" y="803042"/>
                </a:lnTo>
                <a:lnTo>
                  <a:pt x="589800" y="1026252"/>
                </a:lnTo>
                <a:lnTo>
                  <a:pt x="0" y="803042"/>
                </a:lnTo>
                <a:lnTo>
                  <a:pt x="0" y="223210"/>
                </a:lnTo>
                <a:lnTo>
                  <a:pt x="58980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24" tIns="183821" rIns="159924" bIns="183821" numCol="1" spcCol="1270" anchor="ctr" anchorCtr="0">
            <a:noAutofit/>
          </a:bodyPr>
          <a:lstStyle/>
          <a:p>
            <a:pPr algn="ctr" defTabSz="1600200">
              <a:lnSpc>
                <a:spcPct val="90000"/>
              </a:lnSpc>
              <a:spcBef>
                <a:spcPct val="0"/>
              </a:spcBef>
              <a:spcAft>
                <a:spcPct val="35000"/>
              </a:spcAft>
            </a:pPr>
            <a:r>
              <a:rPr lang="en-AU" sz="1400" kern="1200" dirty="0">
                <a:solidFill>
                  <a:schemeClr val="bg2"/>
                </a:solidFill>
              </a:rPr>
              <a:t>Board composition diversity targets</a:t>
            </a:r>
          </a:p>
        </p:txBody>
      </p:sp>
      <p:sp>
        <p:nvSpPr>
          <p:cNvPr id="18" name="Freeform: Shape 17">
            <a:extLst>
              <a:ext uri="{FF2B5EF4-FFF2-40B4-BE49-F238E27FC236}">
                <a16:creationId xmlns:a16="http://schemas.microsoft.com/office/drawing/2014/main" id="{791CD6FF-E650-48B9-6977-1AA8D2B59237}"/>
              </a:ext>
            </a:extLst>
          </p:cNvPr>
          <p:cNvSpPr/>
          <p:nvPr/>
        </p:nvSpPr>
        <p:spPr>
          <a:xfrm>
            <a:off x="10367569" y="3272534"/>
            <a:ext cx="1527324" cy="1755545"/>
          </a:xfrm>
          <a:custGeom>
            <a:avLst/>
            <a:gdLst>
              <a:gd name="connsiteX0" fmla="*/ 0 w 1179600"/>
              <a:gd name="connsiteY0" fmla="*/ 513126 h 1026252"/>
              <a:gd name="connsiteX1" fmla="*/ 256563 w 1179600"/>
              <a:gd name="connsiteY1" fmla="*/ 0 h 1026252"/>
              <a:gd name="connsiteX2" fmla="*/ 923037 w 1179600"/>
              <a:gd name="connsiteY2" fmla="*/ 0 h 1026252"/>
              <a:gd name="connsiteX3" fmla="*/ 1179600 w 1179600"/>
              <a:gd name="connsiteY3" fmla="*/ 513126 h 1026252"/>
              <a:gd name="connsiteX4" fmla="*/ 923037 w 1179600"/>
              <a:gd name="connsiteY4" fmla="*/ 1026252 h 1026252"/>
              <a:gd name="connsiteX5" fmla="*/ 256563 w 1179600"/>
              <a:gd name="connsiteY5" fmla="*/ 1026252 h 1026252"/>
              <a:gd name="connsiteX6" fmla="*/ 0 w 1179600"/>
              <a:gd name="connsiteY6" fmla="*/ 513126 h 102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00" h="1026252">
                <a:moveTo>
                  <a:pt x="589800" y="0"/>
                </a:moveTo>
                <a:lnTo>
                  <a:pt x="1179600" y="223210"/>
                </a:lnTo>
                <a:lnTo>
                  <a:pt x="1179600" y="803042"/>
                </a:lnTo>
                <a:lnTo>
                  <a:pt x="589800" y="1026252"/>
                </a:lnTo>
                <a:lnTo>
                  <a:pt x="0" y="803042"/>
                </a:lnTo>
                <a:lnTo>
                  <a:pt x="0" y="223210"/>
                </a:lnTo>
                <a:lnTo>
                  <a:pt x="58980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404" tIns="214301" rIns="190404" bIns="214301" numCol="1" spcCol="1270" anchor="ctr" anchorCtr="0">
            <a:noAutofit/>
          </a:bodyPr>
          <a:lstStyle/>
          <a:p>
            <a:pPr marL="0" lvl="0" indent="0" algn="ctr" defTabSz="355600">
              <a:lnSpc>
                <a:spcPct val="90000"/>
              </a:lnSpc>
              <a:spcBef>
                <a:spcPct val="0"/>
              </a:spcBef>
              <a:spcAft>
                <a:spcPct val="35000"/>
              </a:spcAft>
              <a:buNone/>
            </a:pPr>
            <a:r>
              <a:rPr lang="en-AU" sz="1400" kern="1200" dirty="0">
                <a:solidFill>
                  <a:schemeClr val="bg2"/>
                </a:solidFill>
              </a:rPr>
              <a:t>Board development and education</a:t>
            </a:r>
          </a:p>
        </p:txBody>
      </p:sp>
      <p:sp>
        <p:nvSpPr>
          <p:cNvPr id="20" name="Freeform: Shape 19">
            <a:extLst>
              <a:ext uri="{FF2B5EF4-FFF2-40B4-BE49-F238E27FC236}">
                <a16:creationId xmlns:a16="http://schemas.microsoft.com/office/drawing/2014/main" id="{F7649B2F-E92F-3597-D91F-8FDC11E852A2}"/>
              </a:ext>
            </a:extLst>
          </p:cNvPr>
          <p:cNvSpPr/>
          <p:nvPr/>
        </p:nvSpPr>
        <p:spPr>
          <a:xfrm>
            <a:off x="9603907" y="4784912"/>
            <a:ext cx="1527324" cy="1755545"/>
          </a:xfrm>
          <a:custGeom>
            <a:avLst/>
            <a:gdLst>
              <a:gd name="connsiteX0" fmla="*/ 0 w 1179600"/>
              <a:gd name="connsiteY0" fmla="*/ 513126 h 1026252"/>
              <a:gd name="connsiteX1" fmla="*/ 256563 w 1179600"/>
              <a:gd name="connsiteY1" fmla="*/ 0 h 1026252"/>
              <a:gd name="connsiteX2" fmla="*/ 923037 w 1179600"/>
              <a:gd name="connsiteY2" fmla="*/ 0 h 1026252"/>
              <a:gd name="connsiteX3" fmla="*/ 1179600 w 1179600"/>
              <a:gd name="connsiteY3" fmla="*/ 513126 h 1026252"/>
              <a:gd name="connsiteX4" fmla="*/ 923037 w 1179600"/>
              <a:gd name="connsiteY4" fmla="*/ 1026252 h 1026252"/>
              <a:gd name="connsiteX5" fmla="*/ 256563 w 1179600"/>
              <a:gd name="connsiteY5" fmla="*/ 1026252 h 1026252"/>
              <a:gd name="connsiteX6" fmla="*/ 0 w 1179600"/>
              <a:gd name="connsiteY6" fmla="*/ 513126 h 102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00" h="1026252">
                <a:moveTo>
                  <a:pt x="589800" y="0"/>
                </a:moveTo>
                <a:lnTo>
                  <a:pt x="1179600" y="223210"/>
                </a:lnTo>
                <a:lnTo>
                  <a:pt x="1179600" y="803042"/>
                </a:lnTo>
                <a:lnTo>
                  <a:pt x="589800" y="1026252"/>
                </a:lnTo>
                <a:lnTo>
                  <a:pt x="0" y="803042"/>
                </a:lnTo>
                <a:lnTo>
                  <a:pt x="0" y="223210"/>
                </a:lnTo>
                <a:lnTo>
                  <a:pt x="58980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24" tIns="183821" rIns="159924" bIns="183821" numCol="1" spcCol="1270" anchor="ctr" anchorCtr="0">
            <a:noAutofit/>
          </a:bodyPr>
          <a:lstStyle/>
          <a:p>
            <a:pPr algn="ctr" defTabSz="1600200">
              <a:lnSpc>
                <a:spcPct val="90000"/>
              </a:lnSpc>
              <a:spcBef>
                <a:spcPct val="0"/>
              </a:spcBef>
              <a:spcAft>
                <a:spcPct val="35000"/>
              </a:spcAft>
            </a:pPr>
            <a:r>
              <a:rPr lang="en-AU" sz="1400" kern="1200" dirty="0">
                <a:solidFill>
                  <a:schemeClr val="bg2"/>
                </a:solidFill>
              </a:rPr>
              <a:t>Constitutional terms and tenures</a:t>
            </a:r>
          </a:p>
        </p:txBody>
      </p:sp>
      <p:sp>
        <p:nvSpPr>
          <p:cNvPr id="32" name="Freeform: Shape 31">
            <a:extLst>
              <a:ext uri="{FF2B5EF4-FFF2-40B4-BE49-F238E27FC236}">
                <a16:creationId xmlns:a16="http://schemas.microsoft.com/office/drawing/2014/main" id="{BE78FCB0-EE03-B29C-5BCC-2F39F234CC9D}"/>
              </a:ext>
            </a:extLst>
          </p:cNvPr>
          <p:cNvSpPr/>
          <p:nvPr/>
        </p:nvSpPr>
        <p:spPr>
          <a:xfrm>
            <a:off x="7881193" y="4841875"/>
            <a:ext cx="1527324" cy="1755545"/>
          </a:xfrm>
          <a:custGeom>
            <a:avLst/>
            <a:gdLst>
              <a:gd name="connsiteX0" fmla="*/ 0 w 1179600"/>
              <a:gd name="connsiteY0" fmla="*/ 513126 h 1026252"/>
              <a:gd name="connsiteX1" fmla="*/ 256563 w 1179600"/>
              <a:gd name="connsiteY1" fmla="*/ 0 h 1026252"/>
              <a:gd name="connsiteX2" fmla="*/ 923037 w 1179600"/>
              <a:gd name="connsiteY2" fmla="*/ 0 h 1026252"/>
              <a:gd name="connsiteX3" fmla="*/ 1179600 w 1179600"/>
              <a:gd name="connsiteY3" fmla="*/ 513126 h 1026252"/>
              <a:gd name="connsiteX4" fmla="*/ 923037 w 1179600"/>
              <a:gd name="connsiteY4" fmla="*/ 1026252 h 1026252"/>
              <a:gd name="connsiteX5" fmla="*/ 256563 w 1179600"/>
              <a:gd name="connsiteY5" fmla="*/ 1026252 h 1026252"/>
              <a:gd name="connsiteX6" fmla="*/ 0 w 1179600"/>
              <a:gd name="connsiteY6" fmla="*/ 513126 h 102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00" h="1026252">
                <a:moveTo>
                  <a:pt x="589800" y="0"/>
                </a:moveTo>
                <a:lnTo>
                  <a:pt x="1179600" y="223210"/>
                </a:lnTo>
                <a:lnTo>
                  <a:pt x="1179600" y="803042"/>
                </a:lnTo>
                <a:lnTo>
                  <a:pt x="589800" y="1026252"/>
                </a:lnTo>
                <a:lnTo>
                  <a:pt x="0" y="803042"/>
                </a:lnTo>
                <a:lnTo>
                  <a:pt x="0" y="223210"/>
                </a:lnTo>
                <a:lnTo>
                  <a:pt x="58980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404" tIns="214301" rIns="190404" bIns="214301" numCol="1" spcCol="1270" anchor="ctr" anchorCtr="0">
            <a:noAutofit/>
          </a:bodyPr>
          <a:lstStyle/>
          <a:p>
            <a:pPr marL="0" lvl="0" indent="0" algn="ctr" defTabSz="355600">
              <a:lnSpc>
                <a:spcPct val="90000"/>
              </a:lnSpc>
              <a:spcBef>
                <a:spcPct val="0"/>
              </a:spcBef>
              <a:spcAft>
                <a:spcPct val="35000"/>
              </a:spcAft>
              <a:buNone/>
            </a:pPr>
            <a:r>
              <a:rPr lang="en-AU" sz="1400" kern="1200" dirty="0">
                <a:solidFill>
                  <a:schemeClr val="bg2"/>
                </a:solidFill>
              </a:rPr>
              <a:t>Board skills matrix</a:t>
            </a:r>
          </a:p>
        </p:txBody>
      </p:sp>
      <p:sp>
        <p:nvSpPr>
          <p:cNvPr id="4" name="Freeform: Shape 3">
            <a:extLst>
              <a:ext uri="{FF2B5EF4-FFF2-40B4-BE49-F238E27FC236}">
                <a16:creationId xmlns:a16="http://schemas.microsoft.com/office/drawing/2014/main" id="{DE4CA8CC-9112-1433-73E4-BCE2D5216A61}"/>
              </a:ext>
            </a:extLst>
          </p:cNvPr>
          <p:cNvSpPr/>
          <p:nvPr/>
        </p:nvSpPr>
        <p:spPr>
          <a:xfrm>
            <a:off x="10447396" y="212169"/>
            <a:ext cx="1527324" cy="1755545"/>
          </a:xfrm>
          <a:custGeom>
            <a:avLst/>
            <a:gdLst>
              <a:gd name="connsiteX0" fmla="*/ 0 w 1179600"/>
              <a:gd name="connsiteY0" fmla="*/ 513126 h 1026252"/>
              <a:gd name="connsiteX1" fmla="*/ 256563 w 1179600"/>
              <a:gd name="connsiteY1" fmla="*/ 0 h 1026252"/>
              <a:gd name="connsiteX2" fmla="*/ 923037 w 1179600"/>
              <a:gd name="connsiteY2" fmla="*/ 0 h 1026252"/>
              <a:gd name="connsiteX3" fmla="*/ 1179600 w 1179600"/>
              <a:gd name="connsiteY3" fmla="*/ 513126 h 1026252"/>
              <a:gd name="connsiteX4" fmla="*/ 923037 w 1179600"/>
              <a:gd name="connsiteY4" fmla="*/ 1026252 h 1026252"/>
              <a:gd name="connsiteX5" fmla="*/ 256563 w 1179600"/>
              <a:gd name="connsiteY5" fmla="*/ 1026252 h 1026252"/>
              <a:gd name="connsiteX6" fmla="*/ 0 w 1179600"/>
              <a:gd name="connsiteY6" fmla="*/ 513126 h 102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00" h="1026252">
                <a:moveTo>
                  <a:pt x="589800" y="0"/>
                </a:moveTo>
                <a:lnTo>
                  <a:pt x="1179600" y="223210"/>
                </a:lnTo>
                <a:lnTo>
                  <a:pt x="1179600" y="803042"/>
                </a:lnTo>
                <a:lnTo>
                  <a:pt x="589800" y="1026252"/>
                </a:lnTo>
                <a:lnTo>
                  <a:pt x="0" y="803042"/>
                </a:lnTo>
                <a:lnTo>
                  <a:pt x="0" y="223210"/>
                </a:lnTo>
                <a:lnTo>
                  <a:pt x="58980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404" tIns="214301" rIns="190404" bIns="214301" numCol="1" spcCol="1270" anchor="ctr" anchorCtr="0">
            <a:noAutofit/>
          </a:bodyPr>
          <a:lstStyle/>
          <a:p>
            <a:pPr marL="0" lvl="0" indent="0" algn="ctr" defTabSz="355600">
              <a:lnSpc>
                <a:spcPct val="90000"/>
              </a:lnSpc>
              <a:spcBef>
                <a:spcPct val="0"/>
              </a:spcBef>
              <a:spcAft>
                <a:spcPct val="35000"/>
              </a:spcAft>
              <a:buNone/>
            </a:pPr>
            <a:r>
              <a:rPr lang="en-AU" sz="1400" kern="1200" dirty="0">
                <a:solidFill>
                  <a:schemeClr val="bg2"/>
                </a:solidFill>
              </a:rPr>
              <a:t>Values, mission and purpose</a:t>
            </a:r>
          </a:p>
        </p:txBody>
      </p:sp>
      <p:sp>
        <p:nvSpPr>
          <p:cNvPr id="5" name="Freeform: Shape 4">
            <a:extLst>
              <a:ext uri="{FF2B5EF4-FFF2-40B4-BE49-F238E27FC236}">
                <a16:creationId xmlns:a16="http://schemas.microsoft.com/office/drawing/2014/main" id="{C201DF59-C4AD-6D70-65B0-132D7A5F0A6A}"/>
              </a:ext>
            </a:extLst>
          </p:cNvPr>
          <p:cNvSpPr/>
          <p:nvPr/>
        </p:nvSpPr>
        <p:spPr>
          <a:xfrm>
            <a:off x="6954951" y="3272534"/>
            <a:ext cx="1527324" cy="1755545"/>
          </a:xfrm>
          <a:custGeom>
            <a:avLst/>
            <a:gdLst>
              <a:gd name="connsiteX0" fmla="*/ 0 w 1179600"/>
              <a:gd name="connsiteY0" fmla="*/ 513126 h 1026252"/>
              <a:gd name="connsiteX1" fmla="*/ 256563 w 1179600"/>
              <a:gd name="connsiteY1" fmla="*/ 0 h 1026252"/>
              <a:gd name="connsiteX2" fmla="*/ 923037 w 1179600"/>
              <a:gd name="connsiteY2" fmla="*/ 0 h 1026252"/>
              <a:gd name="connsiteX3" fmla="*/ 1179600 w 1179600"/>
              <a:gd name="connsiteY3" fmla="*/ 513126 h 1026252"/>
              <a:gd name="connsiteX4" fmla="*/ 923037 w 1179600"/>
              <a:gd name="connsiteY4" fmla="*/ 1026252 h 1026252"/>
              <a:gd name="connsiteX5" fmla="*/ 256563 w 1179600"/>
              <a:gd name="connsiteY5" fmla="*/ 1026252 h 1026252"/>
              <a:gd name="connsiteX6" fmla="*/ 0 w 1179600"/>
              <a:gd name="connsiteY6" fmla="*/ 513126 h 102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00" h="1026252">
                <a:moveTo>
                  <a:pt x="589800" y="0"/>
                </a:moveTo>
                <a:lnTo>
                  <a:pt x="1179600" y="223210"/>
                </a:lnTo>
                <a:lnTo>
                  <a:pt x="1179600" y="803042"/>
                </a:lnTo>
                <a:lnTo>
                  <a:pt x="589800" y="1026252"/>
                </a:lnTo>
                <a:lnTo>
                  <a:pt x="0" y="803042"/>
                </a:lnTo>
                <a:lnTo>
                  <a:pt x="0" y="223210"/>
                </a:lnTo>
                <a:lnTo>
                  <a:pt x="58980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404" tIns="214301" rIns="190404" bIns="214301" numCol="1" spcCol="1270" anchor="ctr" anchorCtr="0">
            <a:noAutofit/>
          </a:bodyPr>
          <a:lstStyle/>
          <a:p>
            <a:pPr marL="0" lvl="0" indent="0" algn="ctr" defTabSz="355600">
              <a:lnSpc>
                <a:spcPct val="90000"/>
              </a:lnSpc>
              <a:spcBef>
                <a:spcPct val="0"/>
              </a:spcBef>
              <a:spcAft>
                <a:spcPct val="35000"/>
              </a:spcAft>
              <a:buNone/>
            </a:pPr>
            <a:r>
              <a:rPr lang="en-AU" sz="1400" kern="1200" dirty="0">
                <a:solidFill>
                  <a:schemeClr val="bg2"/>
                </a:solidFill>
              </a:rPr>
              <a:t>Risk management and registers</a:t>
            </a:r>
          </a:p>
        </p:txBody>
      </p:sp>
      <p:sp>
        <p:nvSpPr>
          <p:cNvPr id="6" name="Text Box 6">
            <a:extLst>
              <a:ext uri="{FF2B5EF4-FFF2-40B4-BE49-F238E27FC236}">
                <a16:creationId xmlns:a16="http://schemas.microsoft.com/office/drawing/2014/main" id="{201CBE4E-204E-F693-453B-B9AD2DF47EB9}"/>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268966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8CBD5-8A58-89BF-14C2-760D8A92F3A8}"/>
              </a:ext>
            </a:extLst>
          </p:cNvPr>
          <p:cNvSpPr>
            <a:spLocks noGrp="1"/>
          </p:cNvSpPr>
          <p:nvPr>
            <p:ph type="title"/>
          </p:nvPr>
        </p:nvSpPr>
        <p:spPr>
          <a:xfrm>
            <a:off x="1776000" y="209655"/>
            <a:ext cx="8640000" cy="1325563"/>
          </a:xfrm>
        </p:spPr>
        <p:txBody>
          <a:bodyPr>
            <a:normAutofit/>
          </a:bodyPr>
          <a:lstStyle/>
          <a:p>
            <a:r>
              <a:rPr lang="en-AU" sz="3600" dirty="0"/>
              <a:t>But </a:t>
            </a:r>
            <a:r>
              <a:rPr lang="en-AU" sz="3600" i="1" dirty="0"/>
              <a:t>how</a:t>
            </a:r>
            <a:r>
              <a:rPr lang="en-AU" sz="3600" dirty="0"/>
              <a:t> do you practice good succession planning?</a:t>
            </a:r>
          </a:p>
        </p:txBody>
      </p:sp>
      <p:sp>
        <p:nvSpPr>
          <p:cNvPr id="4" name="Content Placeholder 3">
            <a:extLst>
              <a:ext uri="{FF2B5EF4-FFF2-40B4-BE49-F238E27FC236}">
                <a16:creationId xmlns:a16="http://schemas.microsoft.com/office/drawing/2014/main" id="{50A33DD6-090A-49CB-7DAE-A7EB90700893}"/>
              </a:ext>
            </a:extLst>
          </p:cNvPr>
          <p:cNvSpPr>
            <a:spLocks noGrp="1"/>
          </p:cNvSpPr>
          <p:nvPr>
            <p:ph sz="half" idx="2"/>
          </p:nvPr>
        </p:nvSpPr>
        <p:spPr>
          <a:xfrm>
            <a:off x="1878956" y="1521889"/>
            <a:ext cx="8640000" cy="494683"/>
          </a:xfrm>
        </p:spPr>
        <p:txBody>
          <a:bodyPr>
            <a:normAutofit lnSpcReduction="10000"/>
          </a:bodyPr>
          <a:lstStyle/>
          <a:p>
            <a:pPr marL="0" marR="431800" indent="0">
              <a:buNone/>
            </a:pPr>
            <a:r>
              <a:rPr lang="en-AU" sz="2400" b="1" dirty="0">
                <a:ea typeface="Aptos" panose="020B0004020202020204" pitchFamily="34" charset="0"/>
                <a:cs typeface="Times New Roman" panose="02020603050405020304" pitchFamily="18" charset="0"/>
              </a:rPr>
              <a:t>K</a:t>
            </a:r>
            <a:r>
              <a:rPr lang="en-AU" sz="2400" b="1" dirty="0">
                <a:effectLst/>
                <a:ea typeface="Aptos" panose="020B0004020202020204" pitchFamily="34" charset="0"/>
                <a:cs typeface="Times New Roman" panose="02020603050405020304" pitchFamily="18" charset="0"/>
              </a:rPr>
              <a:t>ey tenements to inform good succession practices </a:t>
            </a:r>
          </a:p>
          <a:p>
            <a:endParaRPr lang="en-AU" dirty="0"/>
          </a:p>
        </p:txBody>
      </p:sp>
      <p:sp>
        <p:nvSpPr>
          <p:cNvPr id="8" name="Oval 7">
            <a:extLst>
              <a:ext uri="{FF2B5EF4-FFF2-40B4-BE49-F238E27FC236}">
                <a16:creationId xmlns:a16="http://schemas.microsoft.com/office/drawing/2014/main" id="{C87BF35D-4F57-9390-6156-56B3327B88B5}"/>
              </a:ext>
            </a:extLst>
          </p:cNvPr>
          <p:cNvSpPr/>
          <p:nvPr/>
        </p:nvSpPr>
        <p:spPr>
          <a:xfrm>
            <a:off x="1776000" y="2119427"/>
            <a:ext cx="2226199" cy="2081075"/>
          </a:xfrm>
          <a:prstGeom prst="ellipse">
            <a:avLst/>
          </a:prstGeom>
          <a:ln/>
        </p:spPr>
        <p:style>
          <a:lnRef idx="3">
            <a:schemeClr val="lt1"/>
          </a:lnRef>
          <a:fillRef idx="1">
            <a:schemeClr val="accent1"/>
          </a:fillRef>
          <a:effectRef idx="1">
            <a:schemeClr val="accent1"/>
          </a:effectRef>
          <a:fontRef idx="minor">
            <a:schemeClr val="lt1"/>
          </a:fontRef>
        </p:style>
        <p:txBody>
          <a:bodyPr wrap="square" anchor="ctr">
            <a:noAutofit/>
          </a:bodyPr>
          <a:lstStyle/>
          <a:p>
            <a:pPr algn="ctr" defTabSz="914400">
              <a:defRPr/>
            </a:pPr>
            <a:r>
              <a:rPr lang="en-AU" sz="1600" b="1" dirty="0">
                <a:solidFill>
                  <a:schemeClr val="bg2"/>
                </a:solidFill>
                <a:ea typeface="Times New Roman" panose="02020603050405020304" pitchFamily="18" charset="0"/>
                <a:cs typeface="Times New Roman" panose="02020603050405020304" pitchFamily="18" charset="0"/>
              </a:rPr>
              <a:t>Define</a:t>
            </a:r>
            <a:r>
              <a:rPr lang="en-AU" sz="1600" dirty="0">
                <a:solidFill>
                  <a:schemeClr val="bg2"/>
                </a:solidFill>
                <a:ea typeface="Times New Roman" panose="02020603050405020304" pitchFamily="18" charset="0"/>
                <a:cs typeface="Times New Roman" panose="02020603050405020304" pitchFamily="18" charset="0"/>
              </a:rPr>
              <a:t>: Clearly define the key roles, responsibilities and owners of succession planning  </a:t>
            </a:r>
          </a:p>
        </p:txBody>
      </p:sp>
      <p:sp>
        <p:nvSpPr>
          <p:cNvPr id="9" name="Oval 8">
            <a:extLst>
              <a:ext uri="{FF2B5EF4-FFF2-40B4-BE49-F238E27FC236}">
                <a16:creationId xmlns:a16="http://schemas.microsoft.com/office/drawing/2014/main" id="{BDAA0D9E-EECA-535F-DA54-33C5EEE8DFD5}"/>
              </a:ext>
            </a:extLst>
          </p:cNvPr>
          <p:cNvSpPr/>
          <p:nvPr/>
        </p:nvSpPr>
        <p:spPr>
          <a:xfrm>
            <a:off x="1776000" y="4409242"/>
            <a:ext cx="2174385" cy="2075421"/>
          </a:xfrm>
          <a:prstGeom prst="ellipse">
            <a:avLst/>
          </a:prstGeom>
          <a:ln/>
        </p:spPr>
        <p:style>
          <a:lnRef idx="3">
            <a:schemeClr val="lt1"/>
          </a:lnRef>
          <a:fillRef idx="1">
            <a:schemeClr val="accent2"/>
          </a:fillRef>
          <a:effectRef idx="1">
            <a:schemeClr val="accent2"/>
          </a:effectRef>
          <a:fontRef idx="minor">
            <a:schemeClr val="lt1"/>
          </a:fontRef>
        </p:style>
        <p:txBody>
          <a:bodyPr wrap="square" anchor="ctr">
            <a:noAutofit/>
          </a:bodyPr>
          <a:lstStyle/>
          <a:p>
            <a:pPr algn="ctr" defTabSz="914400">
              <a:defRPr/>
            </a:pPr>
            <a:r>
              <a:rPr lang="en-AU" sz="1600" b="1" dirty="0">
                <a:solidFill>
                  <a:schemeClr val="bg2"/>
                </a:solidFill>
                <a:ea typeface="Times New Roman" panose="02020603050405020304" pitchFamily="18" charset="0"/>
                <a:cs typeface="Times New Roman" panose="02020603050405020304" pitchFamily="18" charset="0"/>
              </a:rPr>
              <a:t>Approach</a:t>
            </a:r>
            <a:r>
              <a:rPr lang="en-AU" sz="1600" dirty="0">
                <a:solidFill>
                  <a:schemeClr val="bg2"/>
                </a:solidFill>
                <a:ea typeface="Times New Roman" panose="02020603050405020304" pitchFamily="18" charset="0"/>
                <a:cs typeface="Times New Roman" panose="02020603050405020304" pitchFamily="18" charset="0"/>
              </a:rPr>
              <a:t>: Embed a top-down approach to </a:t>
            </a:r>
            <a:r>
              <a:rPr lang="en-AU" sz="1600" dirty="0" err="1">
                <a:solidFill>
                  <a:schemeClr val="bg2"/>
                </a:solidFill>
                <a:ea typeface="Times New Roman" panose="02020603050405020304" pitchFamily="18" charset="0"/>
                <a:cs typeface="Times New Roman" panose="02020603050405020304" pitchFamily="18" charset="0"/>
              </a:rPr>
              <a:t>strategise</a:t>
            </a:r>
            <a:r>
              <a:rPr lang="en-AU" sz="1600" dirty="0">
                <a:solidFill>
                  <a:schemeClr val="bg2"/>
                </a:solidFill>
                <a:ea typeface="Times New Roman" panose="02020603050405020304" pitchFamily="18" charset="0"/>
                <a:cs typeface="Times New Roman" panose="02020603050405020304" pitchFamily="18" charset="0"/>
              </a:rPr>
              <a:t> and inform the right tone</a:t>
            </a:r>
          </a:p>
        </p:txBody>
      </p:sp>
      <p:sp>
        <p:nvSpPr>
          <p:cNvPr id="11" name="Oval 10">
            <a:extLst>
              <a:ext uri="{FF2B5EF4-FFF2-40B4-BE49-F238E27FC236}">
                <a16:creationId xmlns:a16="http://schemas.microsoft.com/office/drawing/2014/main" id="{88F75563-73A6-B3CD-F479-FE4BD642CEAB}"/>
              </a:ext>
            </a:extLst>
          </p:cNvPr>
          <p:cNvSpPr/>
          <p:nvPr/>
        </p:nvSpPr>
        <p:spPr>
          <a:xfrm>
            <a:off x="5304212" y="2119427"/>
            <a:ext cx="2174385" cy="2076074"/>
          </a:xfrm>
          <a:prstGeom prst="ellipse">
            <a:avLst/>
          </a:prstGeom>
          <a:ln/>
        </p:spPr>
        <p:style>
          <a:lnRef idx="3">
            <a:schemeClr val="lt1"/>
          </a:lnRef>
          <a:fillRef idx="1">
            <a:schemeClr val="accent3"/>
          </a:fillRef>
          <a:effectRef idx="1">
            <a:schemeClr val="accent3"/>
          </a:effectRef>
          <a:fontRef idx="minor">
            <a:schemeClr val="lt1"/>
          </a:fontRef>
        </p:style>
        <p:txBody>
          <a:bodyPr wrap="square" anchor="ctr">
            <a:noAutofit/>
          </a:bodyPr>
          <a:lstStyle/>
          <a:p>
            <a:pPr algn="ctr" defTabSz="914400">
              <a:defRPr/>
            </a:pPr>
            <a:r>
              <a:rPr lang="en-AU" sz="1600" b="1" dirty="0">
                <a:solidFill>
                  <a:schemeClr val="bg2"/>
                </a:solidFill>
                <a:ea typeface="Times New Roman" panose="02020603050405020304" pitchFamily="18" charset="0"/>
                <a:cs typeface="Times New Roman" panose="02020603050405020304" pitchFamily="18" charset="0"/>
              </a:rPr>
              <a:t>Targets: </a:t>
            </a:r>
            <a:br>
              <a:rPr lang="en-AU" sz="1600" b="1" dirty="0">
                <a:solidFill>
                  <a:schemeClr val="bg2"/>
                </a:solidFill>
                <a:ea typeface="Times New Roman" panose="02020603050405020304" pitchFamily="18" charset="0"/>
                <a:cs typeface="Times New Roman" panose="02020603050405020304" pitchFamily="18" charset="0"/>
              </a:rPr>
            </a:br>
            <a:r>
              <a:rPr lang="en-AU" sz="1600" dirty="0">
                <a:solidFill>
                  <a:schemeClr val="bg2"/>
                </a:solidFill>
                <a:ea typeface="Times New Roman" panose="02020603050405020304" pitchFamily="18" charset="0"/>
                <a:cs typeface="Times New Roman" panose="02020603050405020304" pitchFamily="18" charset="0"/>
              </a:rPr>
              <a:t>Set what your ‘ideal’ settings are diversity and mix</a:t>
            </a:r>
          </a:p>
        </p:txBody>
      </p:sp>
      <p:sp>
        <p:nvSpPr>
          <p:cNvPr id="12" name="Oval 11">
            <a:extLst>
              <a:ext uri="{FF2B5EF4-FFF2-40B4-BE49-F238E27FC236}">
                <a16:creationId xmlns:a16="http://schemas.microsoft.com/office/drawing/2014/main" id="{5710C498-9A6B-71BB-2A0C-A095B26607CD}"/>
              </a:ext>
            </a:extLst>
          </p:cNvPr>
          <p:cNvSpPr/>
          <p:nvPr/>
        </p:nvSpPr>
        <p:spPr>
          <a:xfrm>
            <a:off x="5304212" y="4403588"/>
            <a:ext cx="2174385" cy="2081075"/>
          </a:xfrm>
          <a:prstGeom prst="ellipse">
            <a:avLst/>
          </a:prstGeom>
          <a:ln/>
        </p:spPr>
        <p:style>
          <a:lnRef idx="3">
            <a:schemeClr val="lt1"/>
          </a:lnRef>
          <a:fillRef idx="1">
            <a:schemeClr val="accent4"/>
          </a:fillRef>
          <a:effectRef idx="1">
            <a:schemeClr val="accent4"/>
          </a:effectRef>
          <a:fontRef idx="minor">
            <a:schemeClr val="lt1"/>
          </a:fontRef>
        </p:style>
        <p:txBody>
          <a:bodyPr wrap="square" anchor="ctr">
            <a:noAutofit/>
          </a:bodyPr>
          <a:lstStyle/>
          <a:p>
            <a:pPr algn="ctr" defTabSz="914400">
              <a:defRPr/>
            </a:pPr>
            <a:r>
              <a:rPr lang="en-AU" sz="1600" b="1" dirty="0">
                <a:solidFill>
                  <a:schemeClr val="bg2"/>
                </a:solidFill>
                <a:ea typeface="Times New Roman" panose="02020603050405020304" pitchFamily="18" charset="0"/>
                <a:cs typeface="Times New Roman" panose="02020603050405020304" pitchFamily="18" charset="0"/>
              </a:rPr>
              <a:t>Map: </a:t>
            </a:r>
            <a:r>
              <a:rPr lang="en-AU" sz="1600" dirty="0">
                <a:solidFill>
                  <a:schemeClr val="bg2"/>
                </a:solidFill>
                <a:ea typeface="Times New Roman" panose="02020603050405020304" pitchFamily="18" charset="0"/>
                <a:cs typeface="Times New Roman" panose="02020603050405020304" pitchFamily="18" charset="0"/>
              </a:rPr>
              <a:t>Articulate how your </a:t>
            </a:r>
            <a:r>
              <a:rPr lang="en-AU" sz="1600" dirty="0" err="1">
                <a:solidFill>
                  <a:schemeClr val="bg2"/>
                </a:solidFill>
                <a:ea typeface="Times New Roman" panose="02020603050405020304" pitchFamily="18" charset="0"/>
                <a:cs typeface="Times New Roman" panose="02020603050405020304" pitchFamily="18" charset="0"/>
              </a:rPr>
              <a:t>SSO</a:t>
            </a:r>
            <a:r>
              <a:rPr lang="en-AU" sz="1600" dirty="0">
                <a:solidFill>
                  <a:schemeClr val="bg2"/>
                </a:solidFill>
                <a:ea typeface="Times New Roman" panose="02020603050405020304" pitchFamily="18" charset="0"/>
                <a:cs typeface="Times New Roman" panose="02020603050405020304" pitchFamily="18" charset="0"/>
              </a:rPr>
              <a:t> Board plans to implement and achieve its targets</a:t>
            </a:r>
          </a:p>
        </p:txBody>
      </p:sp>
      <p:sp>
        <p:nvSpPr>
          <p:cNvPr id="13" name="Oval 12">
            <a:extLst>
              <a:ext uri="{FF2B5EF4-FFF2-40B4-BE49-F238E27FC236}">
                <a16:creationId xmlns:a16="http://schemas.microsoft.com/office/drawing/2014/main" id="{DFE314B2-6F00-D4E1-C321-B5091101AF3E}"/>
              </a:ext>
            </a:extLst>
          </p:cNvPr>
          <p:cNvSpPr/>
          <p:nvPr/>
        </p:nvSpPr>
        <p:spPr>
          <a:xfrm>
            <a:off x="8780610" y="2119427"/>
            <a:ext cx="2174385" cy="2081075"/>
          </a:xfrm>
          <a:prstGeom prst="ellipse">
            <a:avLst/>
          </a:prstGeom>
          <a:ln/>
        </p:spPr>
        <p:style>
          <a:lnRef idx="3">
            <a:schemeClr val="lt1"/>
          </a:lnRef>
          <a:fillRef idx="1">
            <a:schemeClr val="accent5"/>
          </a:fillRef>
          <a:effectRef idx="1">
            <a:schemeClr val="accent5"/>
          </a:effectRef>
          <a:fontRef idx="minor">
            <a:schemeClr val="lt1"/>
          </a:fontRef>
        </p:style>
        <p:txBody>
          <a:bodyPr wrap="square" anchor="ctr">
            <a:noAutofit/>
          </a:bodyPr>
          <a:lstStyle/>
          <a:p>
            <a:pPr algn="ctr" defTabSz="914400">
              <a:defRPr/>
            </a:pPr>
            <a:r>
              <a:rPr lang="en-AU" sz="1600" b="1" dirty="0">
                <a:solidFill>
                  <a:schemeClr val="bg2"/>
                </a:solidFill>
                <a:ea typeface="Times New Roman" panose="02020603050405020304" pitchFamily="18" charset="0"/>
                <a:cs typeface="Times New Roman" panose="02020603050405020304" pitchFamily="18" charset="0"/>
              </a:rPr>
              <a:t>Document: </a:t>
            </a:r>
            <a:r>
              <a:rPr lang="en-AU" sz="1600" dirty="0">
                <a:solidFill>
                  <a:schemeClr val="bg2"/>
                </a:solidFill>
                <a:ea typeface="Times New Roman" panose="02020603050405020304" pitchFamily="18" charset="0"/>
                <a:cs typeface="Times New Roman" panose="02020603050405020304" pitchFamily="18" charset="0"/>
              </a:rPr>
              <a:t>Develop a succession policy that fits your </a:t>
            </a:r>
            <a:r>
              <a:rPr lang="en-AU" sz="1600" dirty="0" err="1">
                <a:solidFill>
                  <a:schemeClr val="bg2"/>
                </a:solidFill>
                <a:ea typeface="Times New Roman" panose="02020603050405020304" pitchFamily="18" charset="0"/>
                <a:cs typeface="Times New Roman" panose="02020603050405020304" pitchFamily="18" charset="0"/>
              </a:rPr>
              <a:t>SSO’s</a:t>
            </a:r>
            <a:r>
              <a:rPr lang="en-AU" sz="1600" dirty="0">
                <a:solidFill>
                  <a:schemeClr val="bg2"/>
                </a:solidFill>
                <a:ea typeface="Times New Roman" panose="02020603050405020304" pitchFamily="18" charset="0"/>
                <a:cs typeface="Times New Roman" panose="02020603050405020304" pitchFamily="18" charset="0"/>
              </a:rPr>
              <a:t> needs</a:t>
            </a:r>
          </a:p>
        </p:txBody>
      </p:sp>
      <p:sp>
        <p:nvSpPr>
          <p:cNvPr id="14" name="Oval 13">
            <a:extLst>
              <a:ext uri="{FF2B5EF4-FFF2-40B4-BE49-F238E27FC236}">
                <a16:creationId xmlns:a16="http://schemas.microsoft.com/office/drawing/2014/main" id="{D1A3BA66-4C00-FA53-7A61-5BD244A2F7A6}"/>
              </a:ext>
            </a:extLst>
          </p:cNvPr>
          <p:cNvSpPr/>
          <p:nvPr/>
        </p:nvSpPr>
        <p:spPr>
          <a:xfrm>
            <a:off x="8579202" y="4403588"/>
            <a:ext cx="2489851" cy="2081075"/>
          </a:xfrm>
          <a:prstGeom prst="ellipse">
            <a:avLst/>
          </a:prstGeom>
          <a:ln/>
        </p:spPr>
        <p:style>
          <a:lnRef idx="3">
            <a:schemeClr val="lt1"/>
          </a:lnRef>
          <a:fillRef idx="1">
            <a:schemeClr val="accent6"/>
          </a:fillRef>
          <a:effectRef idx="1">
            <a:schemeClr val="accent6"/>
          </a:effectRef>
          <a:fontRef idx="minor">
            <a:schemeClr val="lt1"/>
          </a:fontRef>
        </p:style>
        <p:txBody>
          <a:bodyPr wrap="square" anchor="ctr">
            <a:noAutofit/>
          </a:bodyPr>
          <a:lstStyle/>
          <a:p>
            <a:pPr algn="ctr" defTabSz="914400">
              <a:defRPr/>
            </a:pPr>
            <a:r>
              <a:rPr lang="en-AU" sz="1600" b="1" dirty="0">
                <a:solidFill>
                  <a:schemeClr val="bg2"/>
                </a:solidFill>
                <a:ea typeface="Times New Roman" panose="02020603050405020304" pitchFamily="18" charset="0"/>
                <a:cs typeface="Times New Roman" panose="02020603050405020304" pitchFamily="18" charset="0"/>
              </a:rPr>
              <a:t>Review: </a:t>
            </a:r>
            <a:r>
              <a:rPr lang="en-AU" sz="1600" dirty="0">
                <a:solidFill>
                  <a:schemeClr val="bg2"/>
                </a:solidFill>
                <a:ea typeface="Times New Roman" panose="02020603050405020304" pitchFamily="18" charset="0"/>
                <a:cs typeface="Times New Roman" panose="02020603050405020304" pitchFamily="18" charset="0"/>
              </a:rPr>
              <a:t>Regularly discuss and undertake  reviews of plans and monitor through risk registers</a:t>
            </a:r>
          </a:p>
        </p:txBody>
      </p:sp>
      <p:sp>
        <p:nvSpPr>
          <p:cNvPr id="3" name="Text Box 6">
            <a:extLst>
              <a:ext uri="{FF2B5EF4-FFF2-40B4-BE49-F238E27FC236}">
                <a16:creationId xmlns:a16="http://schemas.microsoft.com/office/drawing/2014/main" id="{E2677557-3F3E-F08B-D489-C7F822755E46}"/>
              </a:ext>
            </a:extLst>
          </p:cNvPr>
          <p:cNvSpPr txBox="1">
            <a:spLocks noChangeArrowheads="1"/>
          </p:cNvSpPr>
          <p:nvPr/>
        </p:nvSpPr>
        <p:spPr bwMode="auto">
          <a:xfrm>
            <a:off x="7287281" y="6602712"/>
            <a:ext cx="4904719" cy="246221"/>
          </a:xfrm>
          <a:prstGeom prst="rect">
            <a:avLst/>
          </a:prstGeom>
          <a:noFill/>
          <a:ln w="9525">
            <a:noFill/>
            <a:miter lim="800000"/>
            <a:headEnd/>
            <a:tailEnd/>
          </a:ln>
          <a:effectLst/>
        </p:spPr>
        <p:txBody>
          <a:bodyPr wrap="square">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lang="en-US" sz="1000" dirty="0">
                <a:solidFill>
                  <a:schemeClr val="bg1">
                    <a:lumMod val="50000"/>
                  </a:schemeClr>
                </a:solidFill>
                <a:latin typeface="Trebuchet MS"/>
              </a:rPr>
              <a:t>Source: </a:t>
            </a:r>
            <a:r>
              <a:rPr lang="en-US" sz="1000" dirty="0" err="1">
                <a:solidFill>
                  <a:schemeClr val="bg1">
                    <a:lumMod val="50000"/>
                  </a:schemeClr>
                </a:solidFill>
                <a:latin typeface="Trebuchet MS"/>
              </a:rPr>
              <a:t>AICD</a:t>
            </a:r>
            <a:r>
              <a:rPr lang="en-US" sz="1000" dirty="0">
                <a:solidFill>
                  <a:schemeClr val="bg1">
                    <a:lumMod val="50000"/>
                  </a:schemeClr>
                </a:solidFill>
                <a:latin typeface="Trebuchet MS"/>
              </a:rPr>
              <a:t> (2024) </a:t>
            </a:r>
            <a:r>
              <a:rPr lang="en-AU" sz="1000" dirty="0">
                <a:solidFill>
                  <a:schemeClr val="bg1">
                    <a:lumMod val="50000"/>
                  </a:schemeClr>
                </a:solidFill>
                <a:latin typeface="Trebuchet MS"/>
              </a:rPr>
              <a:t>‘Not-For-Profit Governance Principles: Third Edition’</a:t>
            </a:r>
            <a:endParaRPr kumimoji="0" lang="en-US" sz="1000" b="0" i="0" u="none" strike="noStrike" kern="1200" cap="none" spc="0" normalizeH="0" baseline="0" noProof="0" dirty="0">
              <a:ln>
                <a:noFill/>
              </a:ln>
              <a:solidFill>
                <a:schemeClr val="bg1">
                  <a:lumMod val="50000"/>
                </a:schemeClr>
              </a:solidFill>
              <a:effectLst/>
              <a:uLnTx/>
              <a:uFillTx/>
              <a:latin typeface="Trebuchet MS"/>
              <a:ea typeface="+mn-ea"/>
              <a:cs typeface="+mn-cs"/>
            </a:endParaRPr>
          </a:p>
        </p:txBody>
      </p:sp>
      <p:sp>
        <p:nvSpPr>
          <p:cNvPr id="5" name="Text Box 6">
            <a:extLst>
              <a:ext uri="{FF2B5EF4-FFF2-40B4-BE49-F238E27FC236}">
                <a16:creationId xmlns:a16="http://schemas.microsoft.com/office/drawing/2014/main" id="{6C71A1F3-4B8D-8374-8ADE-84F4FE060E19}"/>
              </a:ext>
            </a:extLst>
          </p:cNvPr>
          <p:cNvSpPr txBox="1">
            <a:spLocks noChangeArrowheads="1"/>
          </p:cNvSpPr>
          <p:nvPr/>
        </p:nvSpPr>
        <p:spPr bwMode="auto">
          <a:xfrm>
            <a:off x="8123014" y="6341297"/>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399768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C76F-90C7-A7C9-80FD-C0B8D7391A10}"/>
              </a:ext>
            </a:extLst>
          </p:cNvPr>
          <p:cNvSpPr>
            <a:spLocks noGrp="1"/>
          </p:cNvSpPr>
          <p:nvPr>
            <p:ph type="title"/>
          </p:nvPr>
        </p:nvSpPr>
        <p:spPr>
          <a:xfrm>
            <a:off x="1637298" y="354017"/>
            <a:ext cx="8640000" cy="1325563"/>
          </a:xfrm>
        </p:spPr>
        <p:txBody>
          <a:bodyPr/>
          <a:lstStyle/>
          <a:p>
            <a:r>
              <a:rPr lang="en-AU" sz="3600" dirty="0"/>
              <a:t>What practical steps can </a:t>
            </a:r>
            <a:r>
              <a:rPr lang="en-AU" sz="3600" dirty="0" err="1"/>
              <a:t>SSO’s</a:t>
            </a:r>
            <a:r>
              <a:rPr lang="en-AU" sz="3600" dirty="0"/>
              <a:t> adopt to enhance succession planning practices? </a:t>
            </a:r>
          </a:p>
        </p:txBody>
      </p:sp>
      <p:sp>
        <p:nvSpPr>
          <p:cNvPr id="21" name="Content Placeholder 2">
            <a:extLst>
              <a:ext uri="{FF2B5EF4-FFF2-40B4-BE49-F238E27FC236}">
                <a16:creationId xmlns:a16="http://schemas.microsoft.com/office/drawing/2014/main" id="{828D3462-DBCB-733F-A37C-E84103A783EB}"/>
              </a:ext>
            </a:extLst>
          </p:cNvPr>
          <p:cNvSpPr txBox="1">
            <a:spLocks/>
          </p:cNvSpPr>
          <p:nvPr/>
        </p:nvSpPr>
        <p:spPr>
          <a:xfrm>
            <a:off x="5358145" y="1679580"/>
            <a:ext cx="3681334" cy="5178420"/>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431800"/>
            <a:endParaRPr lang="en-AU" sz="1600" dirty="0">
              <a:ea typeface="Aptos" panose="020B0004020202020204" pitchFamily="34" charset="0"/>
            </a:endParaRPr>
          </a:p>
        </p:txBody>
      </p:sp>
      <p:sp>
        <p:nvSpPr>
          <p:cNvPr id="6" name="Flowchart: Alternate Process 5">
            <a:extLst>
              <a:ext uri="{FF2B5EF4-FFF2-40B4-BE49-F238E27FC236}">
                <a16:creationId xmlns:a16="http://schemas.microsoft.com/office/drawing/2014/main" id="{51BC89E1-E08E-2064-A332-526541ED7B52}"/>
              </a:ext>
            </a:extLst>
          </p:cNvPr>
          <p:cNvSpPr/>
          <p:nvPr/>
        </p:nvSpPr>
        <p:spPr>
          <a:xfrm>
            <a:off x="2173555" y="1839413"/>
            <a:ext cx="3328076" cy="4858754"/>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t"/>
          <a:lstStyle/>
          <a:p>
            <a:pPr algn="ctr"/>
            <a:endParaRPr lang="en-AU" sz="3200" dirty="0">
              <a:solidFill>
                <a:schemeClr val="bg2"/>
              </a:solidFill>
            </a:endParaRPr>
          </a:p>
          <a:p>
            <a:pPr algn="ctr"/>
            <a:r>
              <a:rPr lang="en-AU" sz="2400" b="1" dirty="0">
                <a:solidFill>
                  <a:schemeClr val="bg2"/>
                </a:solidFill>
              </a:rPr>
              <a:t>Get the alignment right</a:t>
            </a:r>
          </a:p>
          <a:p>
            <a:pPr algn="ctr"/>
            <a:endParaRPr lang="en-AU" dirty="0">
              <a:solidFill>
                <a:schemeClr val="bg2"/>
              </a:solidFill>
            </a:endParaRPr>
          </a:p>
          <a:p>
            <a:pPr algn="ctr"/>
            <a:endParaRPr lang="en-AU" dirty="0">
              <a:solidFill>
                <a:schemeClr val="bg2"/>
              </a:solidFill>
            </a:endParaRPr>
          </a:p>
          <a:p>
            <a:pPr marL="285750" indent="-285750">
              <a:buFont typeface="Arial" panose="020B0604020202020204" pitchFamily="34" charset="0"/>
              <a:buChar char="•"/>
            </a:pPr>
            <a:r>
              <a:rPr lang="en-AU" dirty="0">
                <a:solidFill>
                  <a:schemeClr val="bg2"/>
                </a:solidFill>
              </a:rPr>
              <a:t>Values</a:t>
            </a:r>
          </a:p>
          <a:p>
            <a:pPr marL="285750" indent="-285750">
              <a:buFont typeface="Arial" panose="020B0604020202020204" pitchFamily="34" charset="0"/>
              <a:buChar char="•"/>
            </a:pPr>
            <a:endParaRPr lang="en-AU" dirty="0">
              <a:solidFill>
                <a:schemeClr val="bg2"/>
              </a:solidFill>
            </a:endParaRPr>
          </a:p>
          <a:p>
            <a:pPr marL="285750" indent="-285750">
              <a:buFont typeface="Arial" panose="020B0604020202020204" pitchFamily="34" charset="0"/>
              <a:buChar char="•"/>
            </a:pPr>
            <a:r>
              <a:rPr lang="en-AU" dirty="0">
                <a:solidFill>
                  <a:schemeClr val="bg2"/>
                </a:solidFill>
              </a:rPr>
              <a:t>Strategic discussion</a:t>
            </a:r>
          </a:p>
          <a:p>
            <a:pPr marL="285750" indent="-285750">
              <a:buFont typeface="Arial" panose="020B0604020202020204" pitchFamily="34" charset="0"/>
              <a:buChar char="•"/>
            </a:pPr>
            <a:endParaRPr lang="en-AU" dirty="0">
              <a:solidFill>
                <a:schemeClr val="bg2"/>
              </a:solidFill>
            </a:endParaRPr>
          </a:p>
          <a:p>
            <a:pPr marL="285750" indent="-285750">
              <a:buFont typeface="Arial" panose="020B0604020202020204" pitchFamily="34" charset="0"/>
              <a:buChar char="•"/>
            </a:pPr>
            <a:r>
              <a:rPr lang="en-AU" dirty="0">
                <a:solidFill>
                  <a:schemeClr val="bg2"/>
                </a:solidFill>
              </a:rPr>
              <a:t>Create a risk profile (likelihood + impact) </a:t>
            </a:r>
          </a:p>
          <a:p>
            <a:pPr marL="285750" indent="-285750">
              <a:buFont typeface="Arial" panose="020B0604020202020204" pitchFamily="34" charset="0"/>
              <a:buChar char="•"/>
            </a:pPr>
            <a:endParaRPr lang="en-AU" dirty="0">
              <a:solidFill>
                <a:schemeClr val="bg2"/>
              </a:solidFill>
            </a:endParaRPr>
          </a:p>
          <a:p>
            <a:pPr marL="285750" indent="-285750">
              <a:buFont typeface="Arial" panose="020B0604020202020204" pitchFamily="34" charset="0"/>
              <a:buChar char="•"/>
            </a:pPr>
            <a:r>
              <a:rPr lang="en-AU" dirty="0">
                <a:solidFill>
                  <a:schemeClr val="bg2"/>
                </a:solidFill>
              </a:rPr>
              <a:t>Assess current health</a:t>
            </a:r>
          </a:p>
        </p:txBody>
      </p:sp>
      <p:sp>
        <p:nvSpPr>
          <p:cNvPr id="7" name="Flowchart: Alternate Process 6">
            <a:extLst>
              <a:ext uri="{FF2B5EF4-FFF2-40B4-BE49-F238E27FC236}">
                <a16:creationId xmlns:a16="http://schemas.microsoft.com/office/drawing/2014/main" id="{45EA8DBA-322B-50D7-8CC2-3C559F4E9DF9}"/>
              </a:ext>
            </a:extLst>
          </p:cNvPr>
          <p:cNvSpPr/>
          <p:nvPr/>
        </p:nvSpPr>
        <p:spPr>
          <a:xfrm>
            <a:off x="7198812" y="1839413"/>
            <a:ext cx="3328076" cy="4858754"/>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t"/>
          <a:lstStyle/>
          <a:p>
            <a:pPr algn="ctr"/>
            <a:endParaRPr lang="en-AU" sz="2400" dirty="0">
              <a:solidFill>
                <a:schemeClr val="bg2"/>
              </a:solidFill>
            </a:endParaRPr>
          </a:p>
          <a:p>
            <a:pPr algn="ctr"/>
            <a:r>
              <a:rPr lang="en-AU" sz="2400" b="1" dirty="0">
                <a:solidFill>
                  <a:schemeClr val="bg2"/>
                </a:solidFill>
              </a:rPr>
              <a:t>Understand the structural context </a:t>
            </a:r>
          </a:p>
          <a:p>
            <a:pPr algn="ctr"/>
            <a:r>
              <a:rPr lang="en-AU" dirty="0">
                <a:solidFill>
                  <a:schemeClr val="bg2"/>
                </a:solidFill>
              </a:rPr>
              <a:t>(those that are fixed and those which are not)</a:t>
            </a:r>
          </a:p>
          <a:p>
            <a:pPr algn="ctr"/>
            <a:endParaRPr lang="en-AU" sz="2400" dirty="0">
              <a:solidFill>
                <a:schemeClr val="bg2"/>
              </a:solidFill>
            </a:endParaRPr>
          </a:p>
          <a:p>
            <a:pPr marL="285750" indent="-285750">
              <a:buFont typeface="Arial" panose="020B0604020202020204" pitchFamily="34" charset="0"/>
              <a:buChar char="•"/>
            </a:pPr>
            <a:r>
              <a:rPr lang="en-AU" dirty="0">
                <a:solidFill>
                  <a:schemeClr val="bg2"/>
                </a:solidFill>
              </a:rPr>
              <a:t>Constitutional guidance</a:t>
            </a:r>
          </a:p>
          <a:p>
            <a:pPr marL="285750" indent="-285750">
              <a:buFont typeface="Arial" panose="020B0604020202020204" pitchFamily="34" charset="0"/>
              <a:buChar char="•"/>
            </a:pPr>
            <a:endParaRPr lang="en-AU" dirty="0">
              <a:solidFill>
                <a:schemeClr val="bg2"/>
              </a:solidFill>
            </a:endParaRPr>
          </a:p>
          <a:p>
            <a:pPr marL="285750" indent="-285750">
              <a:buFont typeface="Arial" panose="020B0604020202020204" pitchFamily="34" charset="0"/>
              <a:buChar char="•"/>
            </a:pPr>
            <a:r>
              <a:rPr lang="en-AU" dirty="0">
                <a:solidFill>
                  <a:schemeClr val="bg2"/>
                </a:solidFill>
              </a:rPr>
              <a:t>Policy</a:t>
            </a:r>
          </a:p>
          <a:p>
            <a:pPr marL="285750" indent="-285750">
              <a:buFont typeface="Arial" panose="020B0604020202020204" pitchFamily="34" charset="0"/>
              <a:buChar char="•"/>
            </a:pPr>
            <a:endParaRPr lang="en-AU" dirty="0">
              <a:solidFill>
                <a:schemeClr val="bg2"/>
              </a:solidFill>
            </a:endParaRPr>
          </a:p>
          <a:p>
            <a:pPr marL="285750" indent="-285750">
              <a:buFont typeface="Arial" panose="020B0604020202020204" pitchFamily="34" charset="0"/>
              <a:buChar char="•"/>
            </a:pPr>
            <a:r>
              <a:rPr lang="en-AU" dirty="0">
                <a:solidFill>
                  <a:schemeClr val="bg2"/>
                </a:solidFill>
              </a:rPr>
              <a:t>Skills matrix</a:t>
            </a:r>
          </a:p>
          <a:p>
            <a:pPr marL="285750" indent="-285750">
              <a:buFont typeface="Arial" panose="020B0604020202020204" pitchFamily="34" charset="0"/>
              <a:buChar char="•"/>
            </a:pPr>
            <a:endParaRPr lang="en-AU" dirty="0">
              <a:solidFill>
                <a:schemeClr val="bg2"/>
              </a:solidFill>
            </a:endParaRPr>
          </a:p>
          <a:p>
            <a:pPr marL="285750" indent="-285750">
              <a:buFont typeface="Arial" panose="020B0604020202020204" pitchFamily="34" charset="0"/>
              <a:buChar char="•"/>
            </a:pPr>
            <a:r>
              <a:rPr lang="en-AU" dirty="0">
                <a:solidFill>
                  <a:schemeClr val="bg2"/>
                </a:solidFill>
              </a:rPr>
              <a:t>Nominations Committee</a:t>
            </a:r>
          </a:p>
          <a:p>
            <a:pPr marL="285750" indent="-285750">
              <a:buFont typeface="Arial" panose="020B0604020202020204" pitchFamily="34" charset="0"/>
              <a:buChar char="•"/>
            </a:pPr>
            <a:endParaRPr lang="en-AU" dirty="0">
              <a:solidFill>
                <a:schemeClr val="bg2"/>
              </a:solidFill>
            </a:endParaRPr>
          </a:p>
          <a:p>
            <a:pPr marL="285750" indent="-285750">
              <a:buFont typeface="Arial" panose="020B0604020202020204" pitchFamily="34" charset="0"/>
              <a:buChar char="•"/>
            </a:pPr>
            <a:r>
              <a:rPr lang="en-AU" dirty="0">
                <a:solidFill>
                  <a:schemeClr val="bg2"/>
                </a:solidFill>
              </a:rPr>
              <a:t>Agenda item</a:t>
            </a:r>
          </a:p>
          <a:p>
            <a:pPr algn="ctr"/>
            <a:endParaRPr lang="en-AU" sz="2400" dirty="0">
              <a:solidFill>
                <a:schemeClr val="bg2"/>
              </a:solidFill>
            </a:endParaRPr>
          </a:p>
        </p:txBody>
      </p:sp>
      <p:sp>
        <p:nvSpPr>
          <p:cNvPr id="3" name="Text Box 6">
            <a:extLst>
              <a:ext uri="{FF2B5EF4-FFF2-40B4-BE49-F238E27FC236}">
                <a16:creationId xmlns:a16="http://schemas.microsoft.com/office/drawing/2014/main" id="{A732E842-9A30-5D52-0560-674360CCCC0C}"/>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258905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30BDD-7B1E-75C6-D997-771983EFA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60614-B665-7413-D027-46284B3DD0E7}"/>
              </a:ext>
            </a:extLst>
          </p:cNvPr>
          <p:cNvSpPr>
            <a:spLocks noGrp="1"/>
          </p:cNvSpPr>
          <p:nvPr>
            <p:ph type="title"/>
          </p:nvPr>
        </p:nvSpPr>
        <p:spPr>
          <a:xfrm>
            <a:off x="1504708" y="92527"/>
            <a:ext cx="8640000" cy="1325563"/>
          </a:xfrm>
        </p:spPr>
        <p:txBody>
          <a:bodyPr>
            <a:normAutofit/>
          </a:bodyPr>
          <a:lstStyle/>
          <a:p>
            <a:r>
              <a:rPr lang="en-AU" sz="3600" dirty="0"/>
              <a:t>Example: A simple board skills matrix</a:t>
            </a:r>
          </a:p>
        </p:txBody>
      </p:sp>
      <p:graphicFrame>
        <p:nvGraphicFramePr>
          <p:cNvPr id="6" name="Table 5">
            <a:extLst>
              <a:ext uri="{FF2B5EF4-FFF2-40B4-BE49-F238E27FC236}">
                <a16:creationId xmlns:a16="http://schemas.microsoft.com/office/drawing/2014/main" id="{FBB5BA10-9A2C-E9E0-55FD-D9B52BBA2BBD}"/>
              </a:ext>
            </a:extLst>
          </p:cNvPr>
          <p:cNvGraphicFramePr>
            <a:graphicFrameLocks noGrp="1"/>
          </p:cNvGraphicFramePr>
          <p:nvPr>
            <p:extLst>
              <p:ext uri="{D42A27DB-BD31-4B8C-83A1-F6EECF244321}">
                <p14:modId xmlns:p14="http://schemas.microsoft.com/office/powerpoint/2010/main" val="1289104735"/>
              </p:ext>
            </p:extLst>
          </p:nvPr>
        </p:nvGraphicFramePr>
        <p:xfrm>
          <a:off x="1504708" y="1176790"/>
          <a:ext cx="9959192" cy="4263120"/>
        </p:xfrm>
        <a:graphic>
          <a:graphicData uri="http://schemas.openxmlformats.org/drawingml/2006/table">
            <a:tbl>
              <a:tblPr firstRow="1" bandRow="1">
                <a:tableStyleId>{69CF1AB2-1976-4502-BF36-3FF5EA218861}</a:tableStyleId>
              </a:tblPr>
              <a:tblGrid>
                <a:gridCol w="990536">
                  <a:extLst>
                    <a:ext uri="{9D8B030D-6E8A-4147-A177-3AD203B41FA5}">
                      <a16:colId xmlns:a16="http://schemas.microsoft.com/office/drawing/2014/main" val="4222696994"/>
                    </a:ext>
                  </a:extLst>
                </a:gridCol>
                <a:gridCol w="747388">
                  <a:extLst>
                    <a:ext uri="{9D8B030D-6E8A-4147-A177-3AD203B41FA5}">
                      <a16:colId xmlns:a16="http://schemas.microsoft.com/office/drawing/2014/main" val="576174738"/>
                    </a:ext>
                  </a:extLst>
                </a:gridCol>
                <a:gridCol w="747388">
                  <a:extLst>
                    <a:ext uri="{9D8B030D-6E8A-4147-A177-3AD203B41FA5}">
                      <a16:colId xmlns:a16="http://schemas.microsoft.com/office/drawing/2014/main" val="4272431886"/>
                    </a:ext>
                  </a:extLst>
                </a:gridCol>
                <a:gridCol w="747388">
                  <a:extLst>
                    <a:ext uri="{9D8B030D-6E8A-4147-A177-3AD203B41FA5}">
                      <a16:colId xmlns:a16="http://schemas.microsoft.com/office/drawing/2014/main" val="4066588470"/>
                    </a:ext>
                  </a:extLst>
                </a:gridCol>
                <a:gridCol w="747388">
                  <a:extLst>
                    <a:ext uri="{9D8B030D-6E8A-4147-A177-3AD203B41FA5}">
                      <a16:colId xmlns:a16="http://schemas.microsoft.com/office/drawing/2014/main" val="1094233547"/>
                    </a:ext>
                  </a:extLst>
                </a:gridCol>
                <a:gridCol w="747388">
                  <a:extLst>
                    <a:ext uri="{9D8B030D-6E8A-4147-A177-3AD203B41FA5}">
                      <a16:colId xmlns:a16="http://schemas.microsoft.com/office/drawing/2014/main" val="2387964647"/>
                    </a:ext>
                  </a:extLst>
                </a:gridCol>
                <a:gridCol w="747388">
                  <a:extLst>
                    <a:ext uri="{9D8B030D-6E8A-4147-A177-3AD203B41FA5}">
                      <a16:colId xmlns:a16="http://schemas.microsoft.com/office/drawing/2014/main" val="3039970770"/>
                    </a:ext>
                  </a:extLst>
                </a:gridCol>
                <a:gridCol w="747388">
                  <a:extLst>
                    <a:ext uri="{9D8B030D-6E8A-4147-A177-3AD203B41FA5}">
                      <a16:colId xmlns:a16="http://schemas.microsoft.com/office/drawing/2014/main" val="2938112418"/>
                    </a:ext>
                  </a:extLst>
                </a:gridCol>
                <a:gridCol w="747388">
                  <a:extLst>
                    <a:ext uri="{9D8B030D-6E8A-4147-A177-3AD203B41FA5}">
                      <a16:colId xmlns:a16="http://schemas.microsoft.com/office/drawing/2014/main" val="1854210918"/>
                    </a:ext>
                  </a:extLst>
                </a:gridCol>
                <a:gridCol w="747388">
                  <a:extLst>
                    <a:ext uri="{9D8B030D-6E8A-4147-A177-3AD203B41FA5}">
                      <a16:colId xmlns:a16="http://schemas.microsoft.com/office/drawing/2014/main" val="109191883"/>
                    </a:ext>
                  </a:extLst>
                </a:gridCol>
                <a:gridCol w="747388">
                  <a:extLst>
                    <a:ext uri="{9D8B030D-6E8A-4147-A177-3AD203B41FA5}">
                      <a16:colId xmlns:a16="http://schemas.microsoft.com/office/drawing/2014/main" val="3769901533"/>
                    </a:ext>
                  </a:extLst>
                </a:gridCol>
                <a:gridCol w="747388">
                  <a:extLst>
                    <a:ext uri="{9D8B030D-6E8A-4147-A177-3AD203B41FA5}">
                      <a16:colId xmlns:a16="http://schemas.microsoft.com/office/drawing/2014/main" val="2813359495"/>
                    </a:ext>
                  </a:extLst>
                </a:gridCol>
                <a:gridCol w="747388">
                  <a:extLst>
                    <a:ext uri="{9D8B030D-6E8A-4147-A177-3AD203B41FA5}">
                      <a16:colId xmlns:a16="http://schemas.microsoft.com/office/drawing/2014/main" val="1050365044"/>
                    </a:ext>
                  </a:extLst>
                </a:gridCol>
              </a:tblGrid>
              <a:tr h="508500">
                <a:tc>
                  <a:txBody>
                    <a:bodyPr/>
                    <a:lstStyle/>
                    <a:p>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12">
                  <a:txBody>
                    <a:bodyPr/>
                    <a:lstStyle/>
                    <a:p>
                      <a:pPr algn="ctr"/>
                      <a:r>
                        <a:rPr lang="en-AU" dirty="0">
                          <a:solidFill>
                            <a:schemeClr val="bg2"/>
                          </a:solidFill>
                        </a:rPr>
                        <a:t>A. TECHNICAL COMPETENCIES/SKILLS</a:t>
                      </a:r>
                    </a:p>
                  </a:txBody>
                  <a:tcPr anchor="ctr">
                    <a:lnL w="12700" cmpd="sng">
                      <a:noFill/>
                    </a:lnL>
                    <a:lnR w="12700" cmpd="sng">
                      <a:noFill/>
                    </a:lnR>
                    <a:lnT w="12700" cap="flat" cmpd="sng" algn="ctr">
                      <a:noFill/>
                      <a:prstDash val="solid"/>
                      <a:round/>
                      <a:headEnd type="none" w="med" len="med"/>
                      <a:tailEnd type="none" w="med" len="med"/>
                    </a:lnT>
                    <a:solidFill>
                      <a:schemeClr val="tx2"/>
                    </a:solidFill>
                  </a:tcPr>
                </a:tc>
                <a:tc hMerge="1">
                  <a:txBody>
                    <a:bodyPr/>
                    <a:lstStyle/>
                    <a:p>
                      <a:endParaRPr lang="en-AU" dirty="0">
                        <a:solidFill>
                          <a:schemeClr val="bg2"/>
                        </a:solidFill>
                      </a:endParaRPr>
                    </a:p>
                  </a:txBody>
                  <a:tcPr>
                    <a:solidFill>
                      <a:schemeClr val="tx2"/>
                    </a:solidFill>
                  </a:tcPr>
                </a:tc>
                <a:tc hMerge="1">
                  <a:txBody>
                    <a:bodyPr/>
                    <a:lstStyle/>
                    <a:p>
                      <a:endParaRPr lang="en-AU" dirty="0">
                        <a:solidFill>
                          <a:schemeClr val="bg2"/>
                        </a:solidFill>
                      </a:endParaRPr>
                    </a:p>
                  </a:txBody>
                  <a:tcPr>
                    <a:solidFill>
                      <a:schemeClr val="tx2"/>
                    </a:solidFill>
                  </a:tcPr>
                </a:tc>
                <a:tc hMerge="1">
                  <a:txBody>
                    <a:bodyPr/>
                    <a:lstStyle/>
                    <a:p>
                      <a:endParaRPr lang="en-AU" dirty="0">
                        <a:solidFill>
                          <a:schemeClr val="bg2"/>
                        </a:solidFill>
                      </a:endParaRPr>
                    </a:p>
                  </a:txBody>
                  <a:tcPr>
                    <a:solidFill>
                      <a:schemeClr val="tx2"/>
                    </a:solidFill>
                  </a:tcPr>
                </a:tc>
                <a:tc hMerge="1">
                  <a:txBody>
                    <a:bodyPr/>
                    <a:lstStyle/>
                    <a:p>
                      <a:endParaRPr lang="en-AU" dirty="0">
                        <a:solidFill>
                          <a:schemeClr val="bg2"/>
                        </a:solidFill>
                      </a:endParaRPr>
                    </a:p>
                  </a:txBody>
                  <a:tcPr>
                    <a:solidFill>
                      <a:schemeClr val="tx2"/>
                    </a:solidFill>
                  </a:tcPr>
                </a:tc>
                <a:tc hMerge="1">
                  <a:txBody>
                    <a:bodyPr/>
                    <a:lstStyle/>
                    <a:p>
                      <a:endParaRPr lang="en-AU" dirty="0">
                        <a:solidFill>
                          <a:schemeClr val="bg2"/>
                        </a:solidFill>
                      </a:endParaRPr>
                    </a:p>
                  </a:txBody>
                  <a:tcPr>
                    <a:solidFill>
                      <a:schemeClr val="tx2"/>
                    </a:solidFill>
                  </a:tcPr>
                </a:tc>
                <a:tc hMerge="1">
                  <a:txBody>
                    <a:bodyPr/>
                    <a:lstStyle/>
                    <a:p>
                      <a:endParaRPr lang="en-AU" dirty="0">
                        <a:solidFill>
                          <a:schemeClr val="bg2"/>
                        </a:solidFill>
                      </a:endParaRPr>
                    </a:p>
                  </a:txBody>
                  <a:tcPr>
                    <a:solidFill>
                      <a:schemeClr val="tx2"/>
                    </a:solidFill>
                  </a:tcPr>
                </a:tc>
                <a:tc hMerge="1">
                  <a:txBody>
                    <a:bodyPr/>
                    <a:lstStyle/>
                    <a:p>
                      <a:endParaRPr lang="en-AU" dirty="0">
                        <a:solidFill>
                          <a:schemeClr val="bg2"/>
                        </a:solidFill>
                      </a:endParaRPr>
                    </a:p>
                  </a:txBody>
                  <a:tcPr>
                    <a:solidFill>
                      <a:schemeClr val="tx2"/>
                    </a:solidFill>
                  </a:tcPr>
                </a:tc>
                <a:tc hMerge="1">
                  <a:txBody>
                    <a:bodyPr/>
                    <a:lstStyle/>
                    <a:p>
                      <a:endParaRPr lang="en-AU" dirty="0">
                        <a:solidFill>
                          <a:schemeClr val="bg2"/>
                        </a:solidFill>
                      </a:endParaRPr>
                    </a:p>
                  </a:txBody>
                  <a:tcPr>
                    <a:solidFill>
                      <a:schemeClr val="tx2"/>
                    </a:solidFill>
                  </a:tcPr>
                </a:tc>
                <a:tc hMerge="1">
                  <a:txBody>
                    <a:bodyPr/>
                    <a:lstStyle/>
                    <a:p>
                      <a:endParaRPr lang="en-AU" dirty="0">
                        <a:solidFill>
                          <a:schemeClr val="bg2"/>
                        </a:solidFill>
                      </a:endParaRPr>
                    </a:p>
                  </a:txBody>
                  <a:tcPr>
                    <a:solidFill>
                      <a:schemeClr val="tx2"/>
                    </a:solidFill>
                  </a:tcPr>
                </a:tc>
                <a:tc hMerge="1">
                  <a:txBody>
                    <a:bodyPr/>
                    <a:lstStyle/>
                    <a:p>
                      <a:endParaRPr lang="en-AU" dirty="0">
                        <a:solidFill>
                          <a:schemeClr val="bg2"/>
                        </a:solidFill>
                      </a:endParaRPr>
                    </a:p>
                  </a:txBody>
                  <a:tcPr>
                    <a:solidFill>
                      <a:schemeClr val="tx2"/>
                    </a:solidFill>
                  </a:tcPr>
                </a:tc>
                <a:tc hMerge="1">
                  <a:txBody>
                    <a:bodyPr/>
                    <a:lstStyle/>
                    <a:p>
                      <a:endParaRPr lang="en-AU" dirty="0">
                        <a:solidFill>
                          <a:schemeClr val="bg2"/>
                        </a:solidFill>
                      </a:endParaRPr>
                    </a:p>
                  </a:txBody>
                  <a:tcPr>
                    <a:solidFill>
                      <a:schemeClr val="tx2"/>
                    </a:solidFill>
                  </a:tcPr>
                </a:tc>
                <a:extLst>
                  <a:ext uri="{0D108BD9-81ED-4DB2-BD59-A6C34878D82A}">
                    <a16:rowId xmlns:a16="http://schemas.microsoft.com/office/drawing/2014/main" val="3488510261"/>
                  </a:ext>
                </a:extLst>
              </a:tr>
              <a:tr h="508500">
                <a:tc>
                  <a:txBody>
                    <a:bodyPr/>
                    <a:lstStyle/>
                    <a:p>
                      <a:endParaRPr lang="en-AU"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AU" sz="1050" dirty="0">
                          <a:solidFill>
                            <a:schemeClr val="bg2"/>
                          </a:solidFill>
                        </a:rPr>
                        <a:t>Strategy</a:t>
                      </a:r>
                    </a:p>
                  </a:txBody>
                  <a:tcPr>
                    <a:lnL w="12700" cmpd="sng">
                      <a:noFill/>
                    </a:lnL>
                    <a:solidFill>
                      <a:schemeClr val="tx2"/>
                    </a:solidFill>
                  </a:tcPr>
                </a:tc>
                <a:tc>
                  <a:txBody>
                    <a:bodyPr/>
                    <a:lstStyle/>
                    <a:p>
                      <a:pPr algn="ctr"/>
                      <a:r>
                        <a:rPr lang="en-AU" sz="1050" dirty="0">
                          <a:solidFill>
                            <a:schemeClr val="bg2"/>
                          </a:solidFill>
                        </a:rPr>
                        <a:t>Financial</a:t>
                      </a:r>
                    </a:p>
                  </a:txBody>
                  <a:tcPr>
                    <a:solidFill>
                      <a:schemeClr val="tx2"/>
                    </a:solidFill>
                  </a:tcPr>
                </a:tc>
                <a:tc>
                  <a:txBody>
                    <a:bodyPr/>
                    <a:lstStyle/>
                    <a:p>
                      <a:pPr algn="ctr"/>
                      <a:r>
                        <a:rPr lang="en-AU" sz="1050" dirty="0">
                          <a:solidFill>
                            <a:schemeClr val="bg2"/>
                          </a:solidFill>
                        </a:rPr>
                        <a:t>Legal</a:t>
                      </a:r>
                    </a:p>
                  </a:txBody>
                  <a:tcPr>
                    <a:solidFill>
                      <a:schemeClr val="tx2"/>
                    </a:solidFill>
                  </a:tcPr>
                </a:tc>
                <a:tc>
                  <a:txBody>
                    <a:bodyPr/>
                    <a:lstStyle/>
                    <a:p>
                      <a:pPr algn="ctr"/>
                      <a:r>
                        <a:rPr lang="en-AU" sz="1050" dirty="0">
                          <a:solidFill>
                            <a:schemeClr val="bg2"/>
                          </a:solidFill>
                        </a:rPr>
                        <a:t>Risk and compliance</a:t>
                      </a:r>
                    </a:p>
                  </a:txBody>
                  <a:tcPr>
                    <a:solidFill>
                      <a:schemeClr val="tx2"/>
                    </a:solidFill>
                  </a:tcPr>
                </a:tc>
                <a:tc>
                  <a:txBody>
                    <a:bodyPr/>
                    <a:lstStyle/>
                    <a:p>
                      <a:pPr algn="ctr"/>
                      <a:r>
                        <a:rPr lang="en-AU" sz="1050" dirty="0">
                          <a:solidFill>
                            <a:schemeClr val="bg2"/>
                          </a:solidFill>
                        </a:rPr>
                        <a:t>Governance</a:t>
                      </a:r>
                    </a:p>
                  </a:txBody>
                  <a:tcPr>
                    <a:solidFill>
                      <a:schemeClr val="tx2"/>
                    </a:solidFill>
                  </a:tcPr>
                </a:tc>
                <a:tc>
                  <a:txBody>
                    <a:bodyPr/>
                    <a:lstStyle/>
                    <a:p>
                      <a:pPr algn="ctr"/>
                      <a:r>
                        <a:rPr lang="en-AU" sz="1050" dirty="0">
                          <a:solidFill>
                            <a:schemeClr val="bg2"/>
                          </a:solidFill>
                        </a:rPr>
                        <a:t>IT and Data</a:t>
                      </a:r>
                    </a:p>
                  </a:txBody>
                  <a:tcPr>
                    <a:solidFill>
                      <a:schemeClr val="tx2"/>
                    </a:solidFill>
                  </a:tcPr>
                </a:tc>
                <a:tc>
                  <a:txBody>
                    <a:bodyPr/>
                    <a:lstStyle/>
                    <a:p>
                      <a:pPr algn="ctr"/>
                      <a:r>
                        <a:rPr lang="en-AU" sz="1050" dirty="0">
                          <a:solidFill>
                            <a:schemeClr val="bg2"/>
                          </a:solidFill>
                        </a:rPr>
                        <a:t>Capital management</a:t>
                      </a:r>
                    </a:p>
                  </a:txBody>
                  <a:tcPr>
                    <a:solidFill>
                      <a:schemeClr val="tx2"/>
                    </a:solidFill>
                  </a:tcPr>
                </a:tc>
                <a:tc>
                  <a:txBody>
                    <a:bodyPr/>
                    <a:lstStyle/>
                    <a:p>
                      <a:pPr algn="ctr"/>
                      <a:r>
                        <a:rPr lang="en-AU" sz="1050" dirty="0">
                          <a:solidFill>
                            <a:schemeClr val="bg2"/>
                          </a:solidFill>
                        </a:rPr>
                        <a:t>Human Resources</a:t>
                      </a:r>
                    </a:p>
                  </a:txBody>
                  <a:tcPr>
                    <a:solidFill>
                      <a:schemeClr val="tx2"/>
                    </a:solidFill>
                  </a:tcPr>
                </a:tc>
                <a:tc>
                  <a:txBody>
                    <a:bodyPr/>
                    <a:lstStyle/>
                    <a:p>
                      <a:pPr algn="ctr"/>
                      <a:r>
                        <a:rPr lang="en-AU" sz="1050" dirty="0">
                          <a:solidFill>
                            <a:schemeClr val="bg2"/>
                          </a:solidFill>
                        </a:rPr>
                        <a:t>Marketing and Communications</a:t>
                      </a:r>
                    </a:p>
                  </a:txBody>
                  <a:tcPr>
                    <a:solidFill>
                      <a:schemeClr val="tx2"/>
                    </a:solidFill>
                  </a:tcPr>
                </a:tc>
                <a:tc>
                  <a:txBody>
                    <a:bodyPr/>
                    <a:lstStyle/>
                    <a:p>
                      <a:pPr algn="ctr"/>
                      <a:r>
                        <a:rPr lang="en-AU" sz="1050" dirty="0">
                          <a:solidFill>
                            <a:schemeClr val="bg2"/>
                          </a:solidFill>
                        </a:rPr>
                        <a:t>Environment and sustainability</a:t>
                      </a:r>
                    </a:p>
                  </a:txBody>
                  <a:tcPr>
                    <a:solidFill>
                      <a:schemeClr val="tx2"/>
                    </a:solidFill>
                  </a:tcPr>
                </a:tc>
                <a:tc>
                  <a:txBody>
                    <a:bodyPr/>
                    <a:lstStyle/>
                    <a:p>
                      <a:pPr algn="ctr"/>
                      <a:r>
                        <a:rPr lang="en-AU" sz="1050" dirty="0">
                          <a:solidFill>
                            <a:schemeClr val="bg2"/>
                          </a:solidFill>
                        </a:rPr>
                        <a:t>Community relations</a:t>
                      </a:r>
                    </a:p>
                  </a:txBody>
                  <a:tcPr>
                    <a:solidFill>
                      <a:schemeClr val="tx2"/>
                    </a:solidFill>
                  </a:tcPr>
                </a:tc>
                <a:tc>
                  <a:txBody>
                    <a:bodyPr/>
                    <a:lstStyle/>
                    <a:p>
                      <a:pPr algn="ctr"/>
                      <a:r>
                        <a:rPr lang="en-AU" sz="1050" dirty="0">
                          <a:solidFill>
                            <a:schemeClr val="bg2"/>
                          </a:solidFill>
                        </a:rPr>
                        <a:t>Government and Policy</a:t>
                      </a:r>
                    </a:p>
                  </a:txBody>
                  <a:tcPr>
                    <a:solidFill>
                      <a:schemeClr val="tx2"/>
                    </a:solidFill>
                  </a:tcPr>
                </a:tc>
                <a:extLst>
                  <a:ext uri="{0D108BD9-81ED-4DB2-BD59-A6C34878D82A}">
                    <a16:rowId xmlns:a16="http://schemas.microsoft.com/office/drawing/2014/main" val="3188913825"/>
                  </a:ext>
                </a:extLst>
              </a:tr>
              <a:tr h="508500">
                <a:tc>
                  <a:txBody>
                    <a:bodyPr/>
                    <a:lstStyle/>
                    <a:p>
                      <a:pPr algn="ctr"/>
                      <a:r>
                        <a:rPr lang="en-AU" sz="1200" b="1" dirty="0"/>
                        <a:t>[Example]</a:t>
                      </a:r>
                    </a:p>
                  </a:txBody>
                  <a:tcPr>
                    <a:lnT w="12700" cap="flat" cmpd="sng" algn="ctr">
                      <a:solidFill>
                        <a:schemeClr val="tx1"/>
                      </a:solidFill>
                      <a:prstDash val="solid"/>
                      <a:round/>
                      <a:headEnd type="none" w="med" len="med"/>
                      <a:tailEnd type="none" w="med" len="med"/>
                    </a:lnT>
                  </a:tcPr>
                </a:tc>
                <a:tc>
                  <a:txBody>
                    <a:bodyPr/>
                    <a:lstStyle/>
                    <a:p>
                      <a:pPr algn="ctr"/>
                      <a:r>
                        <a:rPr lang="en-AU" b="1" dirty="0"/>
                        <a:t>2</a:t>
                      </a:r>
                    </a:p>
                  </a:txBody>
                  <a:tcPr anchor="ctr">
                    <a:solidFill>
                      <a:schemeClr val="accent1">
                        <a:lumMod val="40000"/>
                        <a:lumOff val="60000"/>
                      </a:schemeClr>
                    </a:solidFill>
                  </a:tcPr>
                </a:tc>
                <a:tc>
                  <a:txBody>
                    <a:bodyPr/>
                    <a:lstStyle/>
                    <a:p>
                      <a:pPr algn="ctr"/>
                      <a:r>
                        <a:rPr lang="en-AU" b="1" dirty="0"/>
                        <a:t>3</a:t>
                      </a:r>
                    </a:p>
                  </a:txBody>
                  <a:tcPr anchor="ctr">
                    <a:solidFill>
                      <a:schemeClr val="accent4">
                        <a:lumMod val="60000"/>
                        <a:lumOff val="40000"/>
                      </a:schemeClr>
                    </a:solidFill>
                  </a:tcPr>
                </a:tc>
                <a:tc>
                  <a:txBody>
                    <a:bodyPr/>
                    <a:lstStyle/>
                    <a:p>
                      <a:pPr algn="ctr"/>
                      <a:r>
                        <a:rPr lang="en-AU" b="1" dirty="0"/>
                        <a:t>2</a:t>
                      </a:r>
                    </a:p>
                  </a:txBody>
                  <a:tcPr anchor="ctr">
                    <a:solidFill>
                      <a:schemeClr val="accent1">
                        <a:lumMod val="40000"/>
                        <a:lumOff val="60000"/>
                      </a:schemeClr>
                    </a:solidFill>
                  </a:tcPr>
                </a:tc>
                <a:tc>
                  <a:txBody>
                    <a:bodyPr/>
                    <a:lstStyle/>
                    <a:p>
                      <a:pPr algn="ctr"/>
                      <a:r>
                        <a:rPr lang="en-AU" b="1" dirty="0"/>
                        <a:t>3</a:t>
                      </a:r>
                    </a:p>
                  </a:txBody>
                  <a:tcPr anchor="ctr">
                    <a:solidFill>
                      <a:schemeClr val="accent4">
                        <a:lumMod val="60000"/>
                        <a:lumOff val="40000"/>
                      </a:schemeClr>
                    </a:solidFill>
                  </a:tcPr>
                </a:tc>
                <a:tc>
                  <a:txBody>
                    <a:bodyPr/>
                    <a:lstStyle/>
                    <a:p>
                      <a:pPr algn="ctr"/>
                      <a:r>
                        <a:rPr lang="en-AU" b="1" dirty="0"/>
                        <a:t>1</a:t>
                      </a:r>
                    </a:p>
                  </a:txBody>
                  <a:tcPr anchor="ctr">
                    <a:solidFill>
                      <a:schemeClr val="accent5">
                        <a:lumMod val="60000"/>
                        <a:lumOff val="40000"/>
                      </a:schemeClr>
                    </a:solidFill>
                  </a:tcPr>
                </a:tc>
                <a:tc>
                  <a:txBody>
                    <a:bodyPr/>
                    <a:lstStyle/>
                    <a:p>
                      <a:pPr algn="ctr"/>
                      <a:r>
                        <a:rPr lang="en-AU" b="1" dirty="0"/>
                        <a:t>1</a:t>
                      </a:r>
                    </a:p>
                  </a:txBody>
                  <a:tcPr anchor="ctr">
                    <a:solidFill>
                      <a:schemeClr val="accent5">
                        <a:lumMod val="60000"/>
                        <a:lumOff val="40000"/>
                      </a:schemeClr>
                    </a:solidFill>
                  </a:tcPr>
                </a:tc>
                <a:tc>
                  <a:txBody>
                    <a:bodyPr/>
                    <a:lstStyle/>
                    <a:p>
                      <a:pPr algn="ctr"/>
                      <a:r>
                        <a:rPr lang="en-AU" b="1" dirty="0"/>
                        <a:t>3</a:t>
                      </a:r>
                    </a:p>
                  </a:txBody>
                  <a:tcPr anchor="ctr">
                    <a:solidFill>
                      <a:schemeClr val="accent4">
                        <a:lumMod val="60000"/>
                        <a:lumOff val="40000"/>
                      </a:schemeClr>
                    </a:solidFill>
                  </a:tcPr>
                </a:tc>
                <a:tc>
                  <a:txBody>
                    <a:bodyPr/>
                    <a:lstStyle/>
                    <a:p>
                      <a:pPr algn="ctr"/>
                      <a:r>
                        <a:rPr lang="en-AU" b="1" dirty="0"/>
                        <a:t>1</a:t>
                      </a:r>
                    </a:p>
                  </a:txBody>
                  <a:tcPr anchor="ctr">
                    <a:solidFill>
                      <a:schemeClr val="accent5">
                        <a:lumMod val="60000"/>
                        <a:lumOff val="40000"/>
                      </a:schemeClr>
                    </a:solidFill>
                  </a:tcPr>
                </a:tc>
                <a:tc>
                  <a:txBody>
                    <a:bodyPr/>
                    <a:lstStyle/>
                    <a:p>
                      <a:pPr algn="ctr"/>
                      <a:r>
                        <a:rPr lang="en-AU" b="1" dirty="0"/>
                        <a:t>2</a:t>
                      </a:r>
                    </a:p>
                  </a:txBody>
                  <a:tcPr anchor="ctr">
                    <a:solidFill>
                      <a:schemeClr val="accent1">
                        <a:lumMod val="40000"/>
                        <a:lumOff val="60000"/>
                      </a:schemeClr>
                    </a:solidFill>
                  </a:tcPr>
                </a:tc>
                <a:tc>
                  <a:txBody>
                    <a:bodyPr/>
                    <a:lstStyle/>
                    <a:p>
                      <a:pPr algn="ctr"/>
                      <a:r>
                        <a:rPr lang="en-AU" b="1" dirty="0"/>
                        <a:t>2</a:t>
                      </a:r>
                    </a:p>
                  </a:txBody>
                  <a:tcPr anchor="ctr">
                    <a:solidFill>
                      <a:schemeClr val="accent1">
                        <a:lumMod val="40000"/>
                        <a:lumOff val="60000"/>
                      </a:schemeClr>
                    </a:solidFill>
                  </a:tcPr>
                </a:tc>
                <a:tc>
                  <a:txBody>
                    <a:bodyPr/>
                    <a:lstStyle/>
                    <a:p>
                      <a:pPr algn="ctr"/>
                      <a:r>
                        <a:rPr lang="en-AU" b="1" dirty="0"/>
                        <a:t>1</a:t>
                      </a:r>
                    </a:p>
                  </a:txBody>
                  <a:tcPr anchor="ctr">
                    <a:solidFill>
                      <a:schemeClr val="accent5">
                        <a:lumMod val="60000"/>
                        <a:lumOff val="40000"/>
                      </a:schemeClr>
                    </a:solidFill>
                  </a:tcPr>
                </a:tc>
                <a:tc>
                  <a:txBody>
                    <a:bodyPr/>
                    <a:lstStyle/>
                    <a:p>
                      <a:pPr algn="ctr"/>
                      <a:r>
                        <a:rPr lang="en-AU" b="1" dirty="0"/>
                        <a:t>1</a:t>
                      </a:r>
                    </a:p>
                  </a:txBody>
                  <a:tcPr anchor="ctr">
                    <a:solidFill>
                      <a:schemeClr val="accent5">
                        <a:lumMod val="60000"/>
                        <a:lumOff val="40000"/>
                      </a:schemeClr>
                    </a:solidFill>
                  </a:tcPr>
                </a:tc>
                <a:extLst>
                  <a:ext uri="{0D108BD9-81ED-4DB2-BD59-A6C34878D82A}">
                    <a16:rowId xmlns:a16="http://schemas.microsoft.com/office/drawing/2014/main" val="698675040"/>
                  </a:ext>
                </a:extLst>
              </a:tr>
              <a:tr h="426968">
                <a:tc>
                  <a:txBody>
                    <a:bodyPr/>
                    <a:lstStyle/>
                    <a:p>
                      <a:pPr algn="ctr"/>
                      <a:r>
                        <a:rPr lang="en-AU" b="1" dirty="0"/>
                        <a:t>Director 1</a:t>
                      </a:r>
                    </a:p>
                  </a:txBody>
                  <a:tcPr anchor="ct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extLst>
                  <a:ext uri="{0D108BD9-81ED-4DB2-BD59-A6C34878D82A}">
                    <a16:rowId xmlns:a16="http://schemas.microsoft.com/office/drawing/2014/main" val="2830174832"/>
                  </a:ext>
                </a:extLst>
              </a:tr>
              <a:tr h="426968">
                <a:tc>
                  <a:txBody>
                    <a:bodyPr/>
                    <a:lstStyle/>
                    <a:p>
                      <a:pPr algn="ctr"/>
                      <a:r>
                        <a:rPr lang="en-AU" b="1" dirty="0"/>
                        <a:t>Director 2</a:t>
                      </a:r>
                    </a:p>
                  </a:txBody>
                  <a:tcPr anchor="ctr"/>
                </a:tc>
                <a:tc>
                  <a:txBody>
                    <a:bodyPr/>
                    <a:lstStyle/>
                    <a:p>
                      <a:pPr algn="ctr"/>
                      <a:endParaRPr lang="en-AU" b="1"/>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extLst>
                  <a:ext uri="{0D108BD9-81ED-4DB2-BD59-A6C34878D82A}">
                    <a16:rowId xmlns:a16="http://schemas.microsoft.com/office/drawing/2014/main" val="4275021366"/>
                  </a:ext>
                </a:extLst>
              </a:tr>
              <a:tr h="426968">
                <a:tc>
                  <a:txBody>
                    <a:bodyPr/>
                    <a:lstStyle/>
                    <a:p>
                      <a:pPr algn="ctr"/>
                      <a:r>
                        <a:rPr lang="en-AU" b="1" dirty="0"/>
                        <a:t>Director 3</a:t>
                      </a:r>
                    </a:p>
                  </a:txBody>
                  <a:tcPr anchor="ct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extLst>
                  <a:ext uri="{0D108BD9-81ED-4DB2-BD59-A6C34878D82A}">
                    <a16:rowId xmlns:a16="http://schemas.microsoft.com/office/drawing/2014/main" val="1600432346"/>
                  </a:ext>
                </a:extLst>
              </a:tr>
              <a:tr h="426968">
                <a:tc>
                  <a:txBody>
                    <a:bodyPr/>
                    <a:lstStyle/>
                    <a:p>
                      <a:pPr algn="ctr"/>
                      <a:r>
                        <a:rPr lang="en-AU" b="1" dirty="0"/>
                        <a:t>Director 4</a:t>
                      </a:r>
                    </a:p>
                  </a:txBody>
                  <a:tcPr anchor="ct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extLst>
                  <a:ext uri="{0D108BD9-81ED-4DB2-BD59-A6C34878D82A}">
                    <a16:rowId xmlns:a16="http://schemas.microsoft.com/office/drawing/2014/main" val="3499051995"/>
                  </a:ext>
                </a:extLst>
              </a:tr>
              <a:tr h="426968">
                <a:tc>
                  <a:txBody>
                    <a:bodyPr/>
                    <a:lstStyle/>
                    <a:p>
                      <a:pPr algn="ctr"/>
                      <a:r>
                        <a:rPr lang="en-AU" b="1" dirty="0"/>
                        <a:t>Director 5</a:t>
                      </a:r>
                    </a:p>
                  </a:txBody>
                  <a:tcPr anchor="ct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tc>
                  <a:txBody>
                    <a:bodyPr/>
                    <a:lstStyle/>
                    <a:p>
                      <a:pPr algn="ctr"/>
                      <a:endParaRPr lang="en-AU" b="1" dirty="0"/>
                    </a:p>
                  </a:txBody>
                  <a:tcPr anchor="ctr">
                    <a:solidFill>
                      <a:schemeClr val="bg2"/>
                    </a:solidFill>
                  </a:tcPr>
                </a:tc>
                <a:extLst>
                  <a:ext uri="{0D108BD9-81ED-4DB2-BD59-A6C34878D82A}">
                    <a16:rowId xmlns:a16="http://schemas.microsoft.com/office/drawing/2014/main" val="16041451"/>
                  </a:ext>
                </a:extLst>
              </a:tr>
            </a:tbl>
          </a:graphicData>
        </a:graphic>
      </p:graphicFrame>
      <p:graphicFrame>
        <p:nvGraphicFramePr>
          <p:cNvPr id="7" name="Table 6">
            <a:extLst>
              <a:ext uri="{FF2B5EF4-FFF2-40B4-BE49-F238E27FC236}">
                <a16:creationId xmlns:a16="http://schemas.microsoft.com/office/drawing/2014/main" id="{BF7F9CC1-0C70-1FB5-408C-C61A0F3A74E1}"/>
              </a:ext>
            </a:extLst>
          </p:cNvPr>
          <p:cNvGraphicFramePr>
            <a:graphicFrameLocks noGrp="1"/>
          </p:cNvGraphicFramePr>
          <p:nvPr>
            <p:extLst>
              <p:ext uri="{D42A27DB-BD31-4B8C-83A1-F6EECF244321}">
                <p14:modId xmlns:p14="http://schemas.microsoft.com/office/powerpoint/2010/main" val="1565012881"/>
              </p:ext>
            </p:extLst>
          </p:nvPr>
        </p:nvGraphicFramePr>
        <p:xfrm>
          <a:off x="1504708" y="5588789"/>
          <a:ext cx="5116011" cy="708660"/>
        </p:xfrm>
        <a:graphic>
          <a:graphicData uri="http://schemas.openxmlformats.org/drawingml/2006/table">
            <a:tbl>
              <a:tblPr firstRow="1" bandRow="1">
                <a:tableStyleId>{5C22544A-7EE6-4342-B048-85BDC9FD1C3A}</a:tableStyleId>
              </a:tblPr>
              <a:tblGrid>
                <a:gridCol w="1608882">
                  <a:extLst>
                    <a:ext uri="{9D8B030D-6E8A-4147-A177-3AD203B41FA5}">
                      <a16:colId xmlns:a16="http://schemas.microsoft.com/office/drawing/2014/main" val="2823092365"/>
                    </a:ext>
                  </a:extLst>
                </a:gridCol>
                <a:gridCol w="1215342">
                  <a:extLst>
                    <a:ext uri="{9D8B030D-6E8A-4147-A177-3AD203B41FA5}">
                      <a16:colId xmlns:a16="http://schemas.microsoft.com/office/drawing/2014/main" val="923693495"/>
                    </a:ext>
                  </a:extLst>
                </a:gridCol>
                <a:gridCol w="1099595">
                  <a:extLst>
                    <a:ext uri="{9D8B030D-6E8A-4147-A177-3AD203B41FA5}">
                      <a16:colId xmlns:a16="http://schemas.microsoft.com/office/drawing/2014/main" val="2173557098"/>
                    </a:ext>
                  </a:extLst>
                </a:gridCol>
                <a:gridCol w="1192192">
                  <a:extLst>
                    <a:ext uri="{9D8B030D-6E8A-4147-A177-3AD203B41FA5}">
                      <a16:colId xmlns:a16="http://schemas.microsoft.com/office/drawing/2014/main" val="211215775"/>
                    </a:ext>
                  </a:extLst>
                </a:gridCol>
              </a:tblGrid>
              <a:tr h="476872">
                <a:tc>
                  <a:txBody>
                    <a:bodyPr/>
                    <a:lstStyle/>
                    <a:p>
                      <a:r>
                        <a:rPr lang="en-AU" b="1" dirty="0">
                          <a:solidFill>
                            <a:schemeClr val="bg2"/>
                          </a:solidFill>
                        </a:rPr>
                        <a:t>Skill Assessment Scale:</a:t>
                      </a:r>
                    </a:p>
                  </a:txBody>
                  <a:tcPr>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b="1" dirty="0">
                          <a:solidFill>
                            <a:schemeClr val="tx1"/>
                          </a:solidFill>
                        </a:rPr>
                        <a:t>Level 1 – Developing competency</a:t>
                      </a:r>
                    </a:p>
                  </a:txBody>
                  <a:tcPr>
                    <a:solidFill>
                      <a:schemeClr val="accent5">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b="1" dirty="0">
                          <a:solidFill>
                            <a:schemeClr val="tx1"/>
                          </a:solidFill>
                        </a:rPr>
                        <a:t>Leve 2 – Competent</a:t>
                      </a:r>
                    </a:p>
                  </a:txBody>
                  <a:tcPr>
                    <a:solidFill>
                      <a:schemeClr val="accent1">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b="1" dirty="0">
                          <a:solidFill>
                            <a:schemeClr val="tx1"/>
                          </a:solidFill>
                        </a:rPr>
                        <a:t>Level 3 – Highly competent</a:t>
                      </a:r>
                    </a:p>
                  </a:txBody>
                  <a:tcPr>
                    <a:solidFill>
                      <a:schemeClr val="accent4">
                        <a:lumMod val="60000"/>
                        <a:lumOff val="40000"/>
                      </a:schemeClr>
                    </a:solidFill>
                  </a:tcPr>
                </a:tc>
                <a:extLst>
                  <a:ext uri="{0D108BD9-81ED-4DB2-BD59-A6C34878D82A}">
                    <a16:rowId xmlns:a16="http://schemas.microsoft.com/office/drawing/2014/main" val="732096794"/>
                  </a:ext>
                </a:extLst>
              </a:tr>
            </a:tbl>
          </a:graphicData>
        </a:graphic>
      </p:graphicFrame>
      <p:sp>
        <p:nvSpPr>
          <p:cNvPr id="4" name="Rounded Rectangular Callout 5">
            <a:extLst>
              <a:ext uri="{FF2B5EF4-FFF2-40B4-BE49-F238E27FC236}">
                <a16:creationId xmlns:a16="http://schemas.microsoft.com/office/drawing/2014/main" id="{20220731-7828-FFB6-EB2F-C80D18D32BB3}"/>
              </a:ext>
            </a:extLst>
          </p:cNvPr>
          <p:cNvSpPr/>
          <p:nvPr/>
        </p:nvSpPr>
        <p:spPr>
          <a:xfrm>
            <a:off x="7459884" y="5539081"/>
            <a:ext cx="3055716" cy="1226392"/>
          </a:xfrm>
          <a:prstGeom prst="wedgeRoundRectCallout">
            <a:avLst>
              <a:gd name="adj1" fmla="val -31819"/>
              <a:gd name="adj2" fmla="val 63183"/>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1600" dirty="0">
                <a:solidFill>
                  <a:schemeClr val="bg2"/>
                </a:solidFill>
              </a:rPr>
              <a:t>Part B should include </a:t>
            </a:r>
            <a:r>
              <a:rPr lang="en-AU" sz="1600" i="1" dirty="0">
                <a:solidFill>
                  <a:schemeClr val="bg2"/>
                </a:solidFill>
              </a:rPr>
              <a:t>personal characteristics and behaviour attributes </a:t>
            </a:r>
            <a:r>
              <a:rPr lang="en-AU" sz="1600" dirty="0">
                <a:solidFill>
                  <a:schemeClr val="bg2"/>
                </a:solidFill>
              </a:rPr>
              <a:t>(</a:t>
            </a:r>
            <a:r>
              <a:rPr lang="en-AU" sz="1600" dirty="0" err="1">
                <a:solidFill>
                  <a:schemeClr val="bg2"/>
                </a:solidFill>
              </a:rPr>
              <a:t>ie</a:t>
            </a:r>
            <a:r>
              <a:rPr lang="en-AU" sz="1600" dirty="0">
                <a:solidFill>
                  <a:schemeClr val="bg2"/>
                </a:solidFill>
              </a:rPr>
              <a:t>. gender, age, geo, and more)  </a:t>
            </a:r>
            <a:endParaRPr lang="en-AU" sz="1600" i="1" dirty="0">
              <a:solidFill>
                <a:schemeClr val="bg2"/>
              </a:solidFill>
            </a:endParaRPr>
          </a:p>
        </p:txBody>
      </p:sp>
      <p:pic>
        <p:nvPicPr>
          <p:cNvPr id="3" name="Graphic 2" descr="Information with solid fill">
            <a:extLst>
              <a:ext uri="{FF2B5EF4-FFF2-40B4-BE49-F238E27FC236}">
                <a16:creationId xmlns:a16="http://schemas.microsoft.com/office/drawing/2014/main" id="{2F6B59B3-6958-9ECA-AE0D-8851078432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59884" y="5512148"/>
            <a:ext cx="433087" cy="433087"/>
          </a:xfrm>
          <a:prstGeom prst="rect">
            <a:avLst/>
          </a:prstGeom>
        </p:spPr>
      </p:pic>
      <p:sp>
        <p:nvSpPr>
          <p:cNvPr id="5" name="Text Box 6">
            <a:extLst>
              <a:ext uri="{FF2B5EF4-FFF2-40B4-BE49-F238E27FC236}">
                <a16:creationId xmlns:a16="http://schemas.microsoft.com/office/drawing/2014/main" id="{78FE3AF5-0945-7CCD-0684-5D7C966422EA}"/>
              </a:ext>
            </a:extLst>
          </p:cNvPr>
          <p:cNvSpPr txBox="1">
            <a:spLocks noChangeArrowheads="1"/>
          </p:cNvSpPr>
          <p:nvPr/>
        </p:nvSpPr>
        <p:spPr bwMode="auto">
          <a:xfrm>
            <a:off x="8248650" y="654618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429281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3DE6-5315-5449-8C82-A17E3B934D6A}"/>
              </a:ext>
            </a:extLst>
          </p:cNvPr>
          <p:cNvSpPr>
            <a:spLocks noGrp="1"/>
          </p:cNvSpPr>
          <p:nvPr>
            <p:ph type="title"/>
          </p:nvPr>
        </p:nvSpPr>
        <p:spPr>
          <a:xfrm>
            <a:off x="1642820" y="28476"/>
            <a:ext cx="10042902" cy="1069841"/>
          </a:xfrm>
        </p:spPr>
        <p:txBody>
          <a:bodyPr>
            <a:normAutofit/>
          </a:bodyPr>
          <a:lstStyle/>
          <a:p>
            <a:r>
              <a:rPr lang="en-US" dirty="0"/>
              <a:t>Your succession planning </a:t>
            </a:r>
            <a:r>
              <a:rPr lang="en-GB" dirty="0"/>
              <a:t>checklist  </a:t>
            </a:r>
            <a:endParaRPr lang="en-US" dirty="0"/>
          </a:p>
        </p:txBody>
      </p:sp>
      <p:sp>
        <p:nvSpPr>
          <p:cNvPr id="3" name="Content Placeholder 2">
            <a:extLst>
              <a:ext uri="{FF2B5EF4-FFF2-40B4-BE49-F238E27FC236}">
                <a16:creationId xmlns:a16="http://schemas.microsoft.com/office/drawing/2014/main" id="{C135C63A-B66A-DE4A-A300-04489FAFD4EB}"/>
              </a:ext>
            </a:extLst>
          </p:cNvPr>
          <p:cNvSpPr>
            <a:spLocks noGrp="1"/>
          </p:cNvSpPr>
          <p:nvPr>
            <p:ph sz="half" idx="1"/>
          </p:nvPr>
        </p:nvSpPr>
        <p:spPr>
          <a:xfrm>
            <a:off x="3077920" y="1222241"/>
            <a:ext cx="8440980" cy="2549659"/>
          </a:xfrm>
        </p:spPr>
        <p:txBody>
          <a:bodyPr>
            <a:normAutofit fontScale="92500"/>
          </a:bodyPr>
          <a:lstStyle/>
          <a:p>
            <a:pPr marL="355600" indent="-355600">
              <a:buFont typeface="+mj-lt"/>
              <a:buAutoNum type="arabicPeriod"/>
            </a:pPr>
            <a:r>
              <a:rPr lang="en-US" sz="2000" b="1" dirty="0">
                <a:solidFill>
                  <a:schemeClr val="accent4"/>
                </a:solidFill>
              </a:rPr>
              <a:t>Know your Constitutional settings</a:t>
            </a:r>
          </a:p>
          <a:p>
            <a:pPr lvl="1"/>
            <a:r>
              <a:rPr lang="en-US" sz="1600" dirty="0"/>
              <a:t>Review and understand your Constitution</a:t>
            </a:r>
            <a:r>
              <a:rPr lang="en-US" sz="1600"/>
              <a:t>. What does it say in relation to</a:t>
            </a:r>
            <a:r>
              <a:rPr lang="en-US" sz="1600" dirty="0"/>
              <a:t>:</a:t>
            </a:r>
          </a:p>
          <a:p>
            <a:pPr lvl="2"/>
            <a:r>
              <a:rPr lang="en-US"/>
              <a:t>Terms (years between director elections) and </a:t>
            </a:r>
            <a:r>
              <a:rPr lang="en-US" dirty="0"/>
              <a:t>tenures </a:t>
            </a:r>
            <a:r>
              <a:rPr lang="en-US"/>
              <a:t>(collective number of terms) </a:t>
            </a:r>
            <a:endParaRPr lang="en-US" dirty="0"/>
          </a:p>
          <a:p>
            <a:pPr lvl="2"/>
            <a:r>
              <a:rPr lang="en-US" dirty="0"/>
              <a:t>Appointment methods and rules</a:t>
            </a:r>
          </a:p>
          <a:p>
            <a:pPr lvl="2"/>
            <a:r>
              <a:rPr lang="en-US" dirty="0"/>
              <a:t>Board size and minimum number of directors </a:t>
            </a:r>
          </a:p>
          <a:p>
            <a:pPr lvl="2"/>
            <a:r>
              <a:rPr lang="en-US" dirty="0"/>
              <a:t>Board and committee </a:t>
            </a:r>
            <a:r>
              <a:rPr lang="en-US"/>
              <a:t>structures</a:t>
            </a:r>
            <a:endParaRPr lang="en-US" dirty="0"/>
          </a:p>
          <a:p>
            <a:pPr lvl="1"/>
            <a:r>
              <a:rPr lang="en-US" sz="1600" dirty="0"/>
              <a:t>Monitor re-election and tenure cycles</a:t>
            </a:r>
          </a:p>
        </p:txBody>
      </p:sp>
      <p:sp>
        <p:nvSpPr>
          <p:cNvPr id="5" name="Content Placeholder 2">
            <a:extLst>
              <a:ext uri="{FF2B5EF4-FFF2-40B4-BE49-F238E27FC236}">
                <a16:creationId xmlns:a16="http://schemas.microsoft.com/office/drawing/2014/main" id="{149A82D2-E343-3844-A731-ED2E27CFD2EF}"/>
              </a:ext>
            </a:extLst>
          </p:cNvPr>
          <p:cNvSpPr txBox="1">
            <a:spLocks/>
          </p:cNvSpPr>
          <p:nvPr/>
        </p:nvSpPr>
        <p:spPr>
          <a:xfrm>
            <a:off x="6664271" y="1713262"/>
            <a:ext cx="5021451" cy="4807650"/>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endParaRPr lang="en-AU" dirty="0"/>
          </a:p>
        </p:txBody>
      </p:sp>
      <p:pic>
        <p:nvPicPr>
          <p:cNvPr id="10" name="Graphic 9" descr="Lightbulb and gear with solid fill">
            <a:extLst>
              <a:ext uri="{FF2B5EF4-FFF2-40B4-BE49-F238E27FC236}">
                <a16:creationId xmlns:a16="http://schemas.microsoft.com/office/drawing/2014/main" id="{6F0FE942-2791-5CD9-AAEA-47389BAE22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543" y="4232071"/>
            <a:ext cx="693591" cy="693591"/>
          </a:xfrm>
          <a:prstGeom prst="rect">
            <a:avLst/>
          </a:prstGeom>
        </p:spPr>
      </p:pic>
      <p:sp>
        <p:nvSpPr>
          <p:cNvPr id="15" name="Content Placeholder 2">
            <a:extLst>
              <a:ext uri="{FF2B5EF4-FFF2-40B4-BE49-F238E27FC236}">
                <a16:creationId xmlns:a16="http://schemas.microsoft.com/office/drawing/2014/main" id="{74376CEC-A76B-5693-5F24-B844DEA88107}"/>
              </a:ext>
            </a:extLst>
          </p:cNvPr>
          <p:cNvSpPr txBox="1">
            <a:spLocks/>
          </p:cNvSpPr>
          <p:nvPr/>
        </p:nvSpPr>
        <p:spPr>
          <a:xfrm>
            <a:off x="3179068" y="4110521"/>
            <a:ext cx="8440980" cy="241039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100" b="1" dirty="0">
                <a:solidFill>
                  <a:schemeClr val="accent4"/>
                </a:solidFill>
              </a:rPr>
              <a:t>2. Understand and manage:</a:t>
            </a:r>
          </a:p>
          <a:p>
            <a:pPr lvl="1"/>
            <a:r>
              <a:rPr lang="en-US" sz="1600" dirty="0"/>
              <a:t>The risk of individuals becoming entrenched in roles​</a:t>
            </a:r>
          </a:p>
          <a:p>
            <a:pPr lvl="1"/>
            <a:r>
              <a:rPr lang="en-US" sz="1600" dirty="0"/>
              <a:t>The potential loss of skills, knowledge and </a:t>
            </a:r>
            <a:r>
              <a:rPr lang="en-US" sz="1600" dirty="0" err="1"/>
              <a:t>organisational</a:t>
            </a:r>
            <a:r>
              <a:rPr lang="en-US" sz="1600" dirty="0"/>
              <a:t> history​</a:t>
            </a:r>
          </a:p>
          <a:p>
            <a:pPr lvl="1"/>
            <a:r>
              <a:rPr lang="en-US" sz="1600" dirty="0"/>
              <a:t>Key person risks and how you mitigate them​</a:t>
            </a:r>
          </a:p>
          <a:p>
            <a:pPr lvl="1"/>
            <a:r>
              <a:rPr lang="en-US" sz="1600" dirty="0"/>
              <a:t>The length of each Director’s commitment and how to supersede outgoing Directors</a:t>
            </a:r>
          </a:p>
          <a:p>
            <a:pPr lvl="1"/>
            <a:r>
              <a:rPr lang="en-US" sz="1600" dirty="0"/>
              <a:t>The scenarios involving emergency/interim succession planning </a:t>
            </a:r>
          </a:p>
          <a:p>
            <a:pPr lvl="1"/>
            <a:r>
              <a:rPr lang="en-AU" sz="1600" dirty="0"/>
              <a:t>External expectations such as the inclusion of the stakeholder voice on the Board</a:t>
            </a:r>
          </a:p>
          <a:p>
            <a:pPr lvl="1"/>
            <a:endParaRPr lang="en-US" sz="1600" dirty="0"/>
          </a:p>
        </p:txBody>
      </p:sp>
      <p:pic>
        <p:nvPicPr>
          <p:cNvPr id="6" name="Graphic 5" descr="Document with solid fill">
            <a:extLst>
              <a:ext uri="{FF2B5EF4-FFF2-40B4-BE49-F238E27FC236}">
                <a16:creationId xmlns:a16="http://schemas.microsoft.com/office/drawing/2014/main" id="{E09F0E28-6CDE-843D-1A47-EC99900DD5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06543" y="1187866"/>
            <a:ext cx="693591" cy="693591"/>
          </a:xfrm>
          <a:prstGeom prst="rect">
            <a:avLst/>
          </a:prstGeom>
        </p:spPr>
      </p:pic>
      <p:sp>
        <p:nvSpPr>
          <p:cNvPr id="4" name="Text Box 6">
            <a:extLst>
              <a:ext uri="{FF2B5EF4-FFF2-40B4-BE49-F238E27FC236}">
                <a16:creationId xmlns:a16="http://schemas.microsoft.com/office/drawing/2014/main" id="{B33C2B12-E1E3-B1AE-BF80-A891EDE5697D}"/>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265690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0123B4-E4DB-76A2-19E2-0EF540A78AB7}"/>
              </a:ext>
            </a:extLst>
          </p:cNvPr>
          <p:cNvPicPr>
            <a:picLocks noChangeAspect="1"/>
          </p:cNvPicPr>
          <p:nvPr/>
        </p:nvPicPr>
        <p:blipFill>
          <a:blip r:embed="rId3"/>
          <a:stretch>
            <a:fillRect/>
          </a:stretch>
        </p:blipFill>
        <p:spPr>
          <a:xfrm>
            <a:off x="-23445" y="13138"/>
            <a:ext cx="12215445" cy="6844862"/>
          </a:xfrm>
          <a:prstGeom prst="rect">
            <a:avLst/>
          </a:prstGeom>
        </p:spPr>
      </p:pic>
    </p:spTree>
    <p:extLst>
      <p:ext uri="{BB962C8B-B14F-4D97-AF65-F5344CB8AC3E}">
        <p14:creationId xmlns:p14="http://schemas.microsoft.com/office/powerpoint/2010/main" val="3836712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293DB-8076-BB03-FFE5-D2FC3C375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3E66C-5A64-C076-CD0B-85E81EDA4611}"/>
              </a:ext>
            </a:extLst>
          </p:cNvPr>
          <p:cNvSpPr>
            <a:spLocks noGrp="1"/>
          </p:cNvSpPr>
          <p:nvPr>
            <p:ph type="title"/>
          </p:nvPr>
        </p:nvSpPr>
        <p:spPr>
          <a:xfrm>
            <a:off x="1642820" y="28476"/>
            <a:ext cx="10042902" cy="1069841"/>
          </a:xfrm>
        </p:spPr>
        <p:txBody>
          <a:bodyPr>
            <a:normAutofit/>
          </a:bodyPr>
          <a:lstStyle/>
          <a:p>
            <a:r>
              <a:rPr lang="en-US" dirty="0"/>
              <a:t>Your succession planning </a:t>
            </a:r>
            <a:r>
              <a:rPr lang="en-GB" dirty="0"/>
              <a:t>checklist  </a:t>
            </a:r>
            <a:endParaRPr lang="en-US" dirty="0"/>
          </a:p>
        </p:txBody>
      </p:sp>
      <p:sp>
        <p:nvSpPr>
          <p:cNvPr id="5" name="Content Placeholder 2">
            <a:extLst>
              <a:ext uri="{FF2B5EF4-FFF2-40B4-BE49-F238E27FC236}">
                <a16:creationId xmlns:a16="http://schemas.microsoft.com/office/drawing/2014/main" id="{6263A0D5-CFC0-5C65-2E7D-E17A0FE22A5D}"/>
              </a:ext>
            </a:extLst>
          </p:cNvPr>
          <p:cNvSpPr txBox="1">
            <a:spLocks/>
          </p:cNvSpPr>
          <p:nvPr/>
        </p:nvSpPr>
        <p:spPr>
          <a:xfrm>
            <a:off x="6664271" y="1713262"/>
            <a:ext cx="5021451" cy="4807650"/>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endParaRPr lang="en-AU" dirty="0"/>
          </a:p>
        </p:txBody>
      </p:sp>
      <p:pic>
        <p:nvPicPr>
          <p:cNvPr id="14" name="Graphic 13" descr="Shuffle with solid fill">
            <a:extLst>
              <a:ext uri="{FF2B5EF4-FFF2-40B4-BE49-F238E27FC236}">
                <a16:creationId xmlns:a16="http://schemas.microsoft.com/office/drawing/2014/main" id="{99710604-CF1E-D8E1-3FE3-B297965BC3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5617" y="3623917"/>
            <a:ext cx="569724" cy="569724"/>
          </a:xfrm>
          <a:prstGeom prst="rect">
            <a:avLst/>
          </a:prstGeom>
        </p:spPr>
      </p:pic>
      <p:sp>
        <p:nvSpPr>
          <p:cNvPr id="16" name="Content Placeholder 2">
            <a:extLst>
              <a:ext uri="{FF2B5EF4-FFF2-40B4-BE49-F238E27FC236}">
                <a16:creationId xmlns:a16="http://schemas.microsoft.com/office/drawing/2014/main" id="{75BBA8B7-8F43-FBA3-9EB1-62A4B97FA888}"/>
              </a:ext>
            </a:extLst>
          </p:cNvPr>
          <p:cNvSpPr txBox="1">
            <a:spLocks/>
          </p:cNvSpPr>
          <p:nvPr/>
        </p:nvSpPr>
        <p:spPr>
          <a:xfrm>
            <a:off x="3077920" y="3592451"/>
            <a:ext cx="8440980" cy="2714759"/>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100" b="1" dirty="0">
                <a:solidFill>
                  <a:schemeClr val="accent4"/>
                </a:solidFill>
              </a:rPr>
              <a:t>4. Embedding succession planning into BAU</a:t>
            </a:r>
          </a:p>
          <a:p>
            <a:pPr lvl="1"/>
            <a:r>
              <a:rPr lang="en-AU" sz="1600" dirty="0"/>
              <a:t>Effective boards are </a:t>
            </a:r>
            <a:r>
              <a:rPr lang="en-AU" sz="1600" i="1" dirty="0"/>
              <a:t>proactive</a:t>
            </a:r>
            <a:r>
              <a:rPr lang="en-AU" sz="1600" dirty="0"/>
              <a:t> rather than </a:t>
            </a:r>
            <a:r>
              <a:rPr lang="en-AU" sz="1600" i="1" dirty="0"/>
              <a:t>reactive</a:t>
            </a:r>
            <a:r>
              <a:rPr lang="en-AU" sz="1600" dirty="0"/>
              <a:t>: develop and actively maintain a succession plan for your board </a:t>
            </a:r>
          </a:p>
          <a:p>
            <a:pPr lvl="1"/>
            <a:r>
              <a:rPr lang="en-AU" sz="1600" dirty="0"/>
              <a:t>Chair to schedule annual succession planning discussions with each Director</a:t>
            </a:r>
          </a:p>
          <a:p>
            <a:pPr lvl="1"/>
            <a:r>
              <a:rPr lang="en-AU" sz="1600" dirty="0"/>
              <a:t>Add to the Board’s agenda as a standing item and/or schedule board discussions to consider this regularly </a:t>
            </a:r>
          </a:p>
          <a:p>
            <a:pPr lvl="1"/>
            <a:r>
              <a:rPr lang="en-AU" sz="1600" dirty="0"/>
              <a:t>Where possible, focus on fostering and nurturing the next generation of talent through programs/committee work</a:t>
            </a:r>
            <a:endParaRPr lang="en-US" dirty="0">
              <a:solidFill>
                <a:schemeClr val="accent4"/>
              </a:solidFill>
            </a:endParaRPr>
          </a:p>
        </p:txBody>
      </p:sp>
      <p:sp>
        <p:nvSpPr>
          <p:cNvPr id="8" name="Content Placeholder 2">
            <a:extLst>
              <a:ext uri="{FF2B5EF4-FFF2-40B4-BE49-F238E27FC236}">
                <a16:creationId xmlns:a16="http://schemas.microsoft.com/office/drawing/2014/main" id="{36FE289F-8118-894B-EC75-F526059394F0}"/>
              </a:ext>
            </a:extLst>
          </p:cNvPr>
          <p:cNvSpPr txBox="1">
            <a:spLocks/>
          </p:cNvSpPr>
          <p:nvPr/>
        </p:nvSpPr>
        <p:spPr>
          <a:xfrm>
            <a:off x="3077920" y="1155148"/>
            <a:ext cx="8440980" cy="2206759"/>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100" b="1" dirty="0">
                <a:solidFill>
                  <a:schemeClr val="accent4"/>
                </a:solidFill>
              </a:rPr>
              <a:t>3. Decide on processes</a:t>
            </a:r>
          </a:p>
          <a:p>
            <a:pPr lvl="1"/>
            <a:r>
              <a:rPr lang="en-AU" sz="1600" dirty="0"/>
              <a:t>Set aside the time to discuss your </a:t>
            </a:r>
            <a:r>
              <a:rPr lang="en-AU" sz="1600" dirty="0" err="1"/>
              <a:t>SSO’s</a:t>
            </a:r>
            <a:r>
              <a:rPr lang="en-AU" sz="1600" dirty="0"/>
              <a:t> ‘ideal settings’ look like (incl. strategic plans, composition and diversity, etc)</a:t>
            </a:r>
          </a:p>
          <a:p>
            <a:pPr lvl="1"/>
            <a:r>
              <a:rPr lang="en-AU" sz="1600" dirty="0"/>
              <a:t>Agree on the approach going forward – who is involved? (</a:t>
            </a:r>
            <a:r>
              <a:rPr lang="en-AU" sz="1600" dirty="0" err="1"/>
              <a:t>ie</a:t>
            </a:r>
            <a:r>
              <a:rPr lang="en-AU" sz="1600" dirty="0"/>
              <a:t>. nominations committee, internal/external recruitment) </a:t>
            </a:r>
          </a:p>
          <a:p>
            <a:pPr lvl="1"/>
            <a:r>
              <a:rPr lang="en-AU" sz="1600" dirty="0"/>
              <a:t>Develop a Board Succession Policy and Board Skills Matrix that enlivens your unique settings – what are your timelines? (</a:t>
            </a:r>
            <a:r>
              <a:rPr lang="en-AU" sz="1600" dirty="0" err="1"/>
              <a:t>ie</a:t>
            </a:r>
            <a:r>
              <a:rPr lang="en-AU" sz="1600" dirty="0"/>
              <a:t>. established terms or staggering?)</a:t>
            </a:r>
          </a:p>
        </p:txBody>
      </p:sp>
      <p:pic>
        <p:nvPicPr>
          <p:cNvPr id="11" name="Graphic 10" descr="Workflow with solid fill">
            <a:extLst>
              <a:ext uri="{FF2B5EF4-FFF2-40B4-BE49-F238E27FC236}">
                <a16:creationId xmlns:a16="http://schemas.microsoft.com/office/drawing/2014/main" id="{C45D7620-D816-8869-E538-9792868D30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5616" y="1155148"/>
            <a:ext cx="702984" cy="702984"/>
          </a:xfrm>
          <a:prstGeom prst="rect">
            <a:avLst/>
          </a:prstGeom>
        </p:spPr>
      </p:pic>
      <p:sp>
        <p:nvSpPr>
          <p:cNvPr id="3" name="Text Box 6">
            <a:extLst>
              <a:ext uri="{FF2B5EF4-FFF2-40B4-BE49-F238E27FC236}">
                <a16:creationId xmlns:a16="http://schemas.microsoft.com/office/drawing/2014/main" id="{D20AE222-1E76-BCF2-EEC3-D9F07559B360}"/>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39514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3DE6-5315-5449-8C82-A17E3B934D6A}"/>
              </a:ext>
            </a:extLst>
          </p:cNvPr>
          <p:cNvSpPr>
            <a:spLocks noGrp="1"/>
          </p:cNvSpPr>
          <p:nvPr>
            <p:ph type="title"/>
          </p:nvPr>
        </p:nvSpPr>
        <p:spPr>
          <a:xfrm>
            <a:off x="1642820" y="91590"/>
            <a:ext cx="10042902" cy="1069841"/>
          </a:xfrm>
        </p:spPr>
        <p:txBody>
          <a:bodyPr>
            <a:normAutofit/>
          </a:bodyPr>
          <a:lstStyle/>
          <a:p>
            <a:r>
              <a:rPr lang="en-US" dirty="0"/>
              <a:t>Your succession planning </a:t>
            </a:r>
            <a:r>
              <a:rPr lang="en-GB" dirty="0"/>
              <a:t>checklist </a:t>
            </a:r>
            <a:endParaRPr lang="en-US" dirty="0"/>
          </a:p>
        </p:txBody>
      </p:sp>
      <p:sp>
        <p:nvSpPr>
          <p:cNvPr id="3" name="Content Placeholder 2">
            <a:extLst>
              <a:ext uri="{FF2B5EF4-FFF2-40B4-BE49-F238E27FC236}">
                <a16:creationId xmlns:a16="http://schemas.microsoft.com/office/drawing/2014/main" id="{C135C63A-B66A-DE4A-A300-04489FAFD4EB}"/>
              </a:ext>
            </a:extLst>
          </p:cNvPr>
          <p:cNvSpPr>
            <a:spLocks noGrp="1"/>
          </p:cNvSpPr>
          <p:nvPr>
            <p:ph sz="half" idx="1"/>
          </p:nvPr>
        </p:nvSpPr>
        <p:spPr>
          <a:xfrm>
            <a:off x="2965342" y="1370093"/>
            <a:ext cx="8720380" cy="2925252"/>
          </a:xfrm>
        </p:spPr>
        <p:txBody>
          <a:bodyPr>
            <a:normAutofit/>
          </a:bodyPr>
          <a:lstStyle/>
          <a:p>
            <a:pPr marL="0" indent="0">
              <a:buNone/>
            </a:pPr>
            <a:r>
              <a:rPr lang="en-US" sz="2100" b="1" dirty="0">
                <a:solidFill>
                  <a:schemeClr val="accent4"/>
                </a:solidFill>
              </a:rPr>
              <a:t>5. Own the planning</a:t>
            </a:r>
          </a:p>
          <a:p>
            <a:pPr lvl="1"/>
            <a:r>
              <a:rPr lang="en-US" sz="1600" dirty="0"/>
              <a:t>Develop/regularly (at least annually) review the Board Skills and Competencies matrix </a:t>
            </a:r>
          </a:p>
          <a:p>
            <a:pPr lvl="1"/>
            <a:r>
              <a:rPr lang="en-US" sz="1600" dirty="0"/>
              <a:t>Established </a:t>
            </a:r>
            <a:r>
              <a:rPr lang="en-AU" sz="1600" dirty="0"/>
              <a:t>committees ought to review required skills, identify gaps, develop transparent appointment criteria, and inform and update succession plans periodically</a:t>
            </a:r>
          </a:p>
          <a:p>
            <a:pPr lvl="1"/>
            <a:r>
              <a:rPr lang="en-AU" sz="1600" dirty="0"/>
              <a:t>Implement professional development plans for the Board</a:t>
            </a:r>
          </a:p>
          <a:p>
            <a:pPr lvl="1"/>
            <a:r>
              <a:rPr lang="en-AU" sz="1600" dirty="0"/>
              <a:t>Introduce succession planning practices in induction activities </a:t>
            </a:r>
          </a:p>
          <a:p>
            <a:pPr lvl="1"/>
            <a:r>
              <a:rPr lang="en-AU" sz="1600" dirty="0"/>
              <a:t>Include succession planning topics in board effectiveness evaluations </a:t>
            </a:r>
            <a:br>
              <a:rPr lang="en-AU" sz="1600" dirty="0"/>
            </a:br>
            <a:r>
              <a:rPr lang="en-AU" sz="1600" dirty="0"/>
              <a:t>(</a:t>
            </a:r>
            <a:r>
              <a:rPr lang="en-AU" sz="1600" b="1" dirty="0"/>
              <a:t>for </a:t>
            </a:r>
            <a:r>
              <a:rPr lang="en-AU" sz="1600" b="1" dirty="0" err="1"/>
              <a:t>SSOs</a:t>
            </a:r>
            <a:r>
              <a:rPr lang="en-AU" sz="1600" b="1" dirty="0"/>
              <a:t>: see Principle 9.8 of the </a:t>
            </a:r>
            <a:r>
              <a:rPr lang="en-AU" sz="1600" b="1" dirty="0" err="1"/>
              <a:t>SGS</a:t>
            </a:r>
            <a:r>
              <a:rPr lang="en-AU" sz="1600" b="1" dirty="0"/>
              <a:t>)</a:t>
            </a:r>
          </a:p>
        </p:txBody>
      </p:sp>
      <p:sp>
        <p:nvSpPr>
          <p:cNvPr id="5" name="Content Placeholder 2">
            <a:extLst>
              <a:ext uri="{FF2B5EF4-FFF2-40B4-BE49-F238E27FC236}">
                <a16:creationId xmlns:a16="http://schemas.microsoft.com/office/drawing/2014/main" id="{149A82D2-E343-3844-A731-ED2E27CFD2EF}"/>
              </a:ext>
            </a:extLst>
          </p:cNvPr>
          <p:cNvSpPr txBox="1">
            <a:spLocks/>
          </p:cNvSpPr>
          <p:nvPr/>
        </p:nvSpPr>
        <p:spPr>
          <a:xfrm>
            <a:off x="6664271" y="1713262"/>
            <a:ext cx="5021451" cy="4807650"/>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endParaRPr lang="en-AU" dirty="0"/>
          </a:p>
        </p:txBody>
      </p:sp>
      <p:pic>
        <p:nvPicPr>
          <p:cNvPr id="6" name="Graphic 5" descr="Chess pieces with solid fill">
            <a:extLst>
              <a:ext uri="{FF2B5EF4-FFF2-40B4-BE49-F238E27FC236}">
                <a16:creationId xmlns:a16="http://schemas.microsoft.com/office/drawing/2014/main" id="{28AFECC6-A7FF-5B01-B96C-822EF606E5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4249" y="4506267"/>
            <a:ext cx="760494" cy="760494"/>
          </a:xfrm>
          <a:prstGeom prst="rect">
            <a:avLst/>
          </a:prstGeom>
        </p:spPr>
      </p:pic>
      <p:pic>
        <p:nvPicPr>
          <p:cNvPr id="7" name="Graphic 6" descr="Group brainstorm with solid fill">
            <a:extLst>
              <a:ext uri="{FF2B5EF4-FFF2-40B4-BE49-F238E27FC236}">
                <a16:creationId xmlns:a16="http://schemas.microsoft.com/office/drawing/2014/main" id="{0ACD3C42-9682-91F3-6E9A-4C306129E6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4249" y="1333015"/>
            <a:ext cx="760494" cy="760494"/>
          </a:xfrm>
          <a:prstGeom prst="rect">
            <a:avLst/>
          </a:prstGeom>
        </p:spPr>
      </p:pic>
      <p:sp>
        <p:nvSpPr>
          <p:cNvPr id="8" name="Content Placeholder 2">
            <a:extLst>
              <a:ext uri="{FF2B5EF4-FFF2-40B4-BE49-F238E27FC236}">
                <a16:creationId xmlns:a16="http://schemas.microsoft.com/office/drawing/2014/main" id="{2BCA9CA8-488A-192B-3BFD-4D5192B98AC1}"/>
              </a:ext>
            </a:extLst>
          </p:cNvPr>
          <p:cNvSpPr txBox="1">
            <a:spLocks/>
          </p:cNvSpPr>
          <p:nvPr/>
        </p:nvSpPr>
        <p:spPr>
          <a:xfrm>
            <a:off x="2965342" y="4483020"/>
            <a:ext cx="8600054" cy="228339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100" b="1" dirty="0">
                <a:solidFill>
                  <a:schemeClr val="accent4"/>
                </a:solidFill>
              </a:rPr>
              <a:t>6. Review and re-evaluate (against strategic plans and values)</a:t>
            </a:r>
          </a:p>
          <a:p>
            <a:pPr lvl="1"/>
            <a:r>
              <a:rPr lang="en-US" sz="1600" dirty="0"/>
              <a:t>Consider targeted recruitment techniques through identified skill gaps and needs, diversity targets, and other focuses as they relate to your </a:t>
            </a:r>
            <a:r>
              <a:rPr lang="en-US" sz="1600" dirty="0" err="1"/>
              <a:t>SSO’s</a:t>
            </a:r>
            <a:r>
              <a:rPr lang="en-US" sz="1600" dirty="0"/>
              <a:t> goals</a:t>
            </a:r>
            <a:br>
              <a:rPr lang="en-US" sz="1600" dirty="0"/>
            </a:br>
            <a:r>
              <a:rPr lang="en-US" sz="1600" dirty="0"/>
              <a:t>(It is just as crucial to set a strategic plan, as it is to make sure you have the right people, skills and expertise to achieve it!)</a:t>
            </a:r>
          </a:p>
          <a:p>
            <a:pPr lvl="1"/>
            <a:r>
              <a:rPr lang="en-AU" sz="1600" dirty="0"/>
              <a:t>Review the performance of processes to ensure learnings can be uplifted to support future practices</a:t>
            </a:r>
          </a:p>
          <a:p>
            <a:pPr lvl="1"/>
            <a:r>
              <a:rPr lang="en-AU" sz="1600" dirty="0"/>
              <a:t>Reflect on the purpose and values of your </a:t>
            </a:r>
            <a:r>
              <a:rPr lang="en-AU" sz="1600" dirty="0" err="1"/>
              <a:t>SSO</a:t>
            </a:r>
            <a:r>
              <a:rPr lang="en-AU" sz="1600" dirty="0"/>
              <a:t> (in the now, and for the future)</a:t>
            </a:r>
            <a:endParaRPr lang="en-AU" sz="1600" b="1" dirty="0">
              <a:ea typeface="Aptos" panose="020B0004020202020204" pitchFamily="34" charset="0"/>
              <a:cs typeface="Aptos" panose="020B0004020202020204" pitchFamily="34" charset="0"/>
            </a:endParaRPr>
          </a:p>
          <a:p>
            <a:pPr lvl="1"/>
            <a:endParaRPr lang="en-US" sz="1600" dirty="0"/>
          </a:p>
        </p:txBody>
      </p:sp>
      <p:sp>
        <p:nvSpPr>
          <p:cNvPr id="4" name="Text Box 6">
            <a:extLst>
              <a:ext uri="{FF2B5EF4-FFF2-40B4-BE49-F238E27FC236}">
                <a16:creationId xmlns:a16="http://schemas.microsoft.com/office/drawing/2014/main" id="{B238F7A3-87FC-FEC8-10EE-CD500D66DF86}"/>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415048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A76918-0F67-5721-D1CD-C9CAD8698074}"/>
              </a:ext>
            </a:extLst>
          </p:cNvPr>
          <p:cNvSpPr txBox="1">
            <a:spLocks/>
          </p:cNvSpPr>
          <p:nvPr/>
        </p:nvSpPr>
        <p:spPr>
          <a:xfrm>
            <a:off x="994980" y="1394847"/>
            <a:ext cx="7572215" cy="87574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4500" kern="1200">
                <a:solidFill>
                  <a:schemeClr val="tx2"/>
                </a:solidFill>
                <a:latin typeface="+mj-lt"/>
                <a:ea typeface="+mj-ea"/>
                <a:cs typeface="+mj-cs"/>
              </a:defRPr>
            </a:lvl1pPr>
          </a:lstStyle>
          <a:p>
            <a:r>
              <a:rPr lang="en-US" sz="4800" dirty="0"/>
              <a:t>Chat room break:</a:t>
            </a:r>
            <a:endParaRPr lang="en-AU" sz="4800" i="1" dirty="0">
              <a:solidFill>
                <a:schemeClr val="accent1"/>
              </a:solidFill>
            </a:endParaRPr>
          </a:p>
        </p:txBody>
      </p:sp>
      <p:pic>
        <p:nvPicPr>
          <p:cNvPr id="7" name="Graphic 5" descr="Thought outline">
            <a:extLst>
              <a:ext uri="{FF2B5EF4-FFF2-40B4-BE49-F238E27FC236}">
                <a16:creationId xmlns:a16="http://schemas.microsoft.com/office/drawing/2014/main" id="{F515E097-1514-6ACC-9A8E-22386DF0523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86"/>
          <a:stretch/>
        </p:blipFill>
        <p:spPr>
          <a:xfrm>
            <a:off x="9467254" y="297663"/>
            <a:ext cx="2724746" cy="2808850"/>
          </a:xfrm>
          <a:prstGeom prst="rect">
            <a:avLst/>
          </a:prstGeom>
        </p:spPr>
      </p:pic>
      <p:sp>
        <p:nvSpPr>
          <p:cNvPr id="3" name="Title 1">
            <a:extLst>
              <a:ext uri="{FF2B5EF4-FFF2-40B4-BE49-F238E27FC236}">
                <a16:creationId xmlns:a16="http://schemas.microsoft.com/office/drawing/2014/main" id="{E2C27A9A-7F5D-E7A8-8AB0-F163DD1FBF00}"/>
              </a:ext>
            </a:extLst>
          </p:cNvPr>
          <p:cNvSpPr txBox="1">
            <a:spLocks/>
          </p:cNvSpPr>
          <p:nvPr/>
        </p:nvSpPr>
        <p:spPr>
          <a:xfrm>
            <a:off x="994979" y="2691026"/>
            <a:ext cx="7766883" cy="3941785"/>
          </a:xfrm>
          <a:prstGeom prst="rect">
            <a:avLst/>
          </a:prstGeom>
        </p:spPr>
        <p:txBody>
          <a:bodyPr vert="horz" lIns="91440" tIns="45720" rIns="91440" bIns="45720" rtlCol="0" anchor="t">
            <a:normAutofit fontScale="92500"/>
          </a:bodyPr>
          <a:lstStyle>
            <a:lvl1pPr algn="l" defTabSz="685800" rtl="0" eaLnBrk="1" latinLnBrk="0" hangingPunct="1">
              <a:lnSpc>
                <a:spcPct val="90000"/>
              </a:lnSpc>
              <a:spcBef>
                <a:spcPct val="0"/>
              </a:spcBef>
              <a:buNone/>
              <a:defRPr sz="4500" kern="1200">
                <a:solidFill>
                  <a:schemeClr val="tx2"/>
                </a:solidFill>
                <a:latin typeface="+mj-lt"/>
                <a:ea typeface="+mj-ea"/>
                <a:cs typeface="+mj-cs"/>
              </a:defRPr>
            </a:lvl1pPr>
          </a:lstStyle>
          <a:p>
            <a:r>
              <a:rPr lang="en-AU" sz="3600" i="1" dirty="0">
                <a:latin typeface="Trebuchet MS" panose="020B0703020202090204" pitchFamily="34" charset="0"/>
              </a:rPr>
              <a:t>Pre-Question prompt:</a:t>
            </a:r>
          </a:p>
          <a:p>
            <a:endParaRPr lang="en-AU" sz="3600" dirty="0">
              <a:latin typeface="Trebuchet MS" panose="020B0703020202090204" pitchFamily="34" charset="0"/>
            </a:endParaRPr>
          </a:p>
          <a:p>
            <a:pPr marL="457200" indent="-457200">
              <a:buFont typeface="Arial" panose="020B0604020202020204" pitchFamily="34" charset="0"/>
              <a:buChar char="•"/>
            </a:pPr>
            <a:r>
              <a:rPr lang="en-AU" sz="3500" dirty="0">
                <a:latin typeface="Trebuchet MS" panose="020B0703020202090204" pitchFamily="34" charset="0"/>
              </a:rPr>
              <a:t>What are your </a:t>
            </a:r>
            <a:r>
              <a:rPr lang="en-AU" sz="3500" i="1" dirty="0">
                <a:solidFill>
                  <a:schemeClr val="accent6"/>
                </a:solidFill>
                <a:latin typeface="Trebuchet MS" panose="020B0703020202090204" pitchFamily="34" charset="0"/>
              </a:rPr>
              <a:t>key takeaways </a:t>
            </a:r>
            <a:r>
              <a:rPr lang="en-AU" sz="3500" dirty="0">
                <a:latin typeface="Trebuchet MS" panose="020B0703020202090204" pitchFamily="34" charset="0"/>
              </a:rPr>
              <a:t>from our session today?</a:t>
            </a:r>
          </a:p>
          <a:p>
            <a:pPr marL="457200" indent="-457200">
              <a:buFont typeface="Arial" panose="020B0604020202020204" pitchFamily="34" charset="0"/>
              <a:buChar char="•"/>
            </a:pPr>
            <a:endParaRPr lang="en-AU" sz="3500" dirty="0">
              <a:latin typeface="Trebuchet MS" panose="020B0703020202090204" pitchFamily="34" charset="0"/>
            </a:endParaRPr>
          </a:p>
          <a:p>
            <a:pPr marL="457200" indent="-457200">
              <a:buFont typeface="Arial" panose="020B0604020202020204" pitchFamily="34" charset="0"/>
              <a:buChar char="•"/>
            </a:pPr>
            <a:r>
              <a:rPr lang="en-AU" sz="3500" dirty="0">
                <a:latin typeface="Trebuchet MS" panose="020B0703020202090204" pitchFamily="34" charset="0"/>
              </a:rPr>
              <a:t>What </a:t>
            </a:r>
            <a:r>
              <a:rPr lang="en-AU" sz="3500" i="1" dirty="0">
                <a:solidFill>
                  <a:schemeClr val="accent6"/>
                </a:solidFill>
                <a:latin typeface="Trebuchet MS" panose="020B0703020202090204" pitchFamily="34" charset="0"/>
              </a:rPr>
              <a:t>actions can you see </a:t>
            </a:r>
            <a:r>
              <a:rPr lang="en-AU" sz="3500" dirty="0">
                <a:latin typeface="Trebuchet MS" panose="020B0703020202090204" pitchFamily="34" charset="0"/>
              </a:rPr>
              <a:t>for your </a:t>
            </a:r>
            <a:r>
              <a:rPr lang="en-AU" sz="3500" dirty="0" err="1">
                <a:latin typeface="Trebuchet MS" panose="020B0703020202090204" pitchFamily="34" charset="0"/>
              </a:rPr>
              <a:t>SSO</a:t>
            </a:r>
            <a:r>
              <a:rPr lang="en-AU" sz="3500" dirty="0">
                <a:latin typeface="Trebuchet MS" panose="020B0703020202090204" pitchFamily="34" charset="0"/>
              </a:rPr>
              <a:t> Board moving forward regarding your own unique succession planning goals?</a:t>
            </a:r>
          </a:p>
        </p:txBody>
      </p:sp>
      <p:sp>
        <p:nvSpPr>
          <p:cNvPr id="2" name="Text Box 6">
            <a:extLst>
              <a:ext uri="{FF2B5EF4-FFF2-40B4-BE49-F238E27FC236}">
                <a16:creationId xmlns:a16="http://schemas.microsoft.com/office/drawing/2014/main" id="{BFA67E68-6262-F09C-961D-740CDFF81DF0}"/>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107152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3FBC3A2-75A3-BA6B-A987-B1F93362F29E}"/>
              </a:ext>
            </a:extLst>
          </p:cNvPr>
          <p:cNvGrpSpPr/>
          <p:nvPr/>
        </p:nvGrpSpPr>
        <p:grpSpPr>
          <a:xfrm>
            <a:off x="1238297" y="1210016"/>
            <a:ext cx="5516653" cy="3163864"/>
            <a:chOff x="1573577" y="265136"/>
            <a:chExt cx="5516653" cy="3163864"/>
          </a:xfrm>
        </p:grpSpPr>
        <p:sp>
          <p:nvSpPr>
            <p:cNvPr id="2" name="Title 1">
              <a:extLst>
                <a:ext uri="{FF2B5EF4-FFF2-40B4-BE49-F238E27FC236}">
                  <a16:creationId xmlns:a16="http://schemas.microsoft.com/office/drawing/2014/main" id="{5D4A1E00-BA79-9938-C10C-EF3C3E272E95}"/>
                </a:ext>
              </a:extLst>
            </p:cNvPr>
            <p:cNvSpPr txBox="1">
              <a:spLocks/>
            </p:cNvSpPr>
            <p:nvPr/>
          </p:nvSpPr>
          <p:spPr>
            <a:xfrm>
              <a:off x="1573577" y="265136"/>
              <a:ext cx="5516653" cy="3163864"/>
            </a:xfrm>
            <a:prstGeom prst="rect">
              <a:avLst/>
            </a:prstGeom>
          </p:spPr>
          <p:txBody>
            <a:bodyPr vert="horz" lIns="68580" tIns="34291" rIns="68580" bIns="34291" rtlCol="0" anchor="ctr">
              <a:normAutofit fontScale="97500"/>
            </a:bodyPr>
            <a:lstStyle>
              <a:lvl1pPr algn="l" defTabSz="914400" rtl="0" eaLnBrk="1" latinLnBrk="0" hangingPunct="1">
                <a:lnSpc>
                  <a:spcPct val="90000"/>
                </a:lnSpc>
                <a:spcBef>
                  <a:spcPct val="0"/>
                </a:spcBef>
                <a:buNone/>
                <a:defRPr sz="6000" kern="1200">
                  <a:solidFill>
                    <a:schemeClr val="tx2"/>
                  </a:solidFill>
                  <a:latin typeface="Playfair Display" pitchFamily="2" charset="77"/>
                  <a:ea typeface="+mj-ea"/>
                  <a:cs typeface="+mj-cs"/>
                </a:defRPr>
              </a:lvl1pPr>
            </a:lstStyle>
            <a:p>
              <a:r>
                <a:rPr lang="en-AU" sz="10000" dirty="0">
                  <a:solidFill>
                    <a:schemeClr val="bg1"/>
                  </a:solidFill>
                  <a:latin typeface="+mj-lt"/>
                </a:rPr>
                <a:t>Q&amp;A</a:t>
              </a:r>
            </a:p>
          </p:txBody>
        </p:sp>
        <p:pic>
          <p:nvPicPr>
            <p:cNvPr id="4" name="Graphic 3" descr="Questions with solid fill">
              <a:extLst>
                <a:ext uri="{FF2B5EF4-FFF2-40B4-BE49-F238E27FC236}">
                  <a16:creationId xmlns:a16="http://schemas.microsoft.com/office/drawing/2014/main" id="{EA16258F-F84A-2CB7-5B62-FE44581391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3200" y="896257"/>
              <a:ext cx="914400" cy="914400"/>
            </a:xfrm>
            <a:prstGeom prst="rect">
              <a:avLst/>
            </a:prstGeom>
          </p:spPr>
        </p:pic>
      </p:grpSp>
      <p:sp>
        <p:nvSpPr>
          <p:cNvPr id="3" name="Text Box 6">
            <a:extLst>
              <a:ext uri="{FF2B5EF4-FFF2-40B4-BE49-F238E27FC236}">
                <a16:creationId xmlns:a16="http://schemas.microsoft.com/office/drawing/2014/main" id="{8A7B1C9D-CCF5-8A83-3B30-2214020571D5}"/>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1097433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1DE3-C000-48D3-AD80-D5EA95AB3E3D}"/>
              </a:ext>
            </a:extLst>
          </p:cNvPr>
          <p:cNvSpPr txBox="1">
            <a:spLocks/>
          </p:cNvSpPr>
          <p:nvPr/>
        </p:nvSpPr>
        <p:spPr>
          <a:xfrm>
            <a:off x="1789354" y="1986226"/>
            <a:ext cx="5043452" cy="1866560"/>
          </a:xfrm>
          <a:prstGeom prst="rect">
            <a:avLst/>
          </a:prstGeom>
        </p:spPr>
        <p:txBody>
          <a:bodyPr vert="horz" lIns="68580" tIns="34291" rIns="68580" bIns="34291" rtlCol="0" anchor="ctr">
            <a:normAutofit fontScale="97500"/>
          </a:bodyPr>
          <a:lstStyle>
            <a:lvl1pPr algn="l" defTabSz="914400" rtl="0" eaLnBrk="1" latinLnBrk="0" hangingPunct="1">
              <a:lnSpc>
                <a:spcPct val="90000"/>
              </a:lnSpc>
              <a:spcBef>
                <a:spcPct val="0"/>
              </a:spcBef>
              <a:buNone/>
              <a:defRPr sz="6000" kern="1200">
                <a:solidFill>
                  <a:schemeClr val="tx2"/>
                </a:solidFill>
                <a:latin typeface="Playfair Display" pitchFamily="2" charset="77"/>
                <a:ea typeface="+mj-ea"/>
                <a:cs typeface="+mj-cs"/>
              </a:defRPr>
            </a:lvl1pPr>
          </a:lstStyle>
          <a:p>
            <a:r>
              <a:rPr lang="en-AU" sz="6600" dirty="0">
                <a:latin typeface="+mj-lt"/>
              </a:rPr>
              <a:t>Thank You!</a:t>
            </a:r>
          </a:p>
        </p:txBody>
      </p:sp>
      <p:sp>
        <p:nvSpPr>
          <p:cNvPr id="3" name="Subtitle 2">
            <a:extLst>
              <a:ext uri="{FF2B5EF4-FFF2-40B4-BE49-F238E27FC236}">
                <a16:creationId xmlns:a16="http://schemas.microsoft.com/office/drawing/2014/main" id="{8B152548-EE7B-4167-B1A2-32B2AE0B9F3F}"/>
              </a:ext>
            </a:extLst>
          </p:cNvPr>
          <p:cNvSpPr txBox="1">
            <a:spLocks/>
          </p:cNvSpPr>
          <p:nvPr/>
        </p:nvSpPr>
        <p:spPr>
          <a:xfrm>
            <a:off x="4451630" y="4847030"/>
            <a:ext cx="4488032" cy="1568284"/>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2"/>
                </a:solidFill>
                <a:latin typeface="Varta" pitchFamily="2" charset="77"/>
                <a:ea typeface="+mn-ea"/>
                <a:cs typeface="Varta" pitchFamily="2" charset="77"/>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2"/>
                </a:solidFill>
                <a:latin typeface="Varta" pitchFamily="2" charset="77"/>
                <a:ea typeface="+mn-ea"/>
                <a:cs typeface="Varta" pitchFamily="2" charset="77"/>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Varta" pitchFamily="2" charset="77"/>
                <a:ea typeface="+mn-ea"/>
                <a:cs typeface="Varta" pitchFamily="2" charset="77"/>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Varta" pitchFamily="2" charset="77"/>
                <a:ea typeface="+mn-ea"/>
                <a:cs typeface="Varta" pitchFamily="2" charset="77"/>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Varta" pitchFamily="2" charset="77"/>
                <a:ea typeface="+mn-ea"/>
                <a:cs typeface="Varta"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1"/>
              </a:spcBef>
              <a:buNone/>
            </a:pPr>
            <a:r>
              <a:rPr lang="en-AU" sz="1800" b="1" dirty="0">
                <a:latin typeface="+mn-lt"/>
              </a:rPr>
              <a:t>Jennifer Robertson</a:t>
            </a:r>
            <a:br>
              <a:rPr lang="en-AU" sz="1800" b="1" dirty="0">
                <a:latin typeface="+mn-lt"/>
              </a:rPr>
            </a:br>
            <a:r>
              <a:rPr lang="en-AU" sz="1800" dirty="0">
                <a:latin typeface="+mn-lt"/>
              </a:rPr>
              <a:t>Managing Director</a:t>
            </a:r>
          </a:p>
          <a:p>
            <a:pPr marL="0" indent="0">
              <a:lnSpc>
                <a:spcPct val="100000"/>
              </a:lnSpc>
              <a:spcBef>
                <a:spcPts val="451"/>
              </a:spcBef>
              <a:buNone/>
            </a:pPr>
            <a:r>
              <a:rPr lang="en-AU" sz="1800" dirty="0">
                <a:latin typeface="+mn-lt"/>
              </a:rPr>
              <a:t>j.robertson@boardmatters.com.au</a:t>
            </a:r>
          </a:p>
          <a:p>
            <a:pPr marL="0" indent="0">
              <a:lnSpc>
                <a:spcPct val="100000"/>
              </a:lnSpc>
              <a:spcBef>
                <a:spcPts val="451"/>
              </a:spcBef>
              <a:buNone/>
            </a:pPr>
            <a:r>
              <a:rPr lang="en-US" sz="1800" dirty="0">
                <a:solidFill>
                  <a:srgbClr val="44546A"/>
                </a:solidFill>
                <a:latin typeface="Trebuchet MS" panose="020B0603020202020204" pitchFamily="34" charset="0"/>
                <a:ea typeface="Open Sans Light" panose="020B0306030504020204" pitchFamily="34" charset="0"/>
                <a:hlinkClick r:id="rId3"/>
              </a:rPr>
              <a:t>www.boardmatters.com.au</a:t>
            </a:r>
            <a:r>
              <a:rPr lang="en-US" sz="1800" dirty="0">
                <a:solidFill>
                  <a:srgbClr val="44546A"/>
                </a:solidFill>
                <a:latin typeface="Trebuchet MS" panose="020B0603020202020204" pitchFamily="34" charset="0"/>
                <a:ea typeface="Open Sans Light" panose="020B0306030504020204" pitchFamily="34" charset="0"/>
              </a:rPr>
              <a:t> </a:t>
            </a:r>
            <a:endParaRPr kumimoji="0" lang="en-AU" sz="1800" b="0" i="0" u="none" strike="noStrike" kern="1200" cap="none" spc="0" normalizeH="0" baseline="0" noProof="0" dirty="0">
              <a:ln>
                <a:noFill/>
              </a:ln>
              <a:solidFill>
                <a:srgbClr val="44546A"/>
              </a:solidFill>
              <a:effectLst/>
              <a:uLnTx/>
              <a:uFillTx/>
              <a:latin typeface="Open Sans Light" panose="020B0306030504020204" pitchFamily="34" charset="0"/>
              <a:ea typeface="Open Sans Light" panose="020B0306030504020204" pitchFamily="34" charset="0"/>
              <a:cs typeface="+mn-cs"/>
            </a:endParaRPr>
          </a:p>
        </p:txBody>
      </p:sp>
      <p:pic>
        <p:nvPicPr>
          <p:cNvPr id="4" name="image14.jpeg">
            <a:extLst>
              <a:ext uri="{FF2B5EF4-FFF2-40B4-BE49-F238E27FC236}">
                <a16:creationId xmlns:a16="http://schemas.microsoft.com/office/drawing/2014/main" id="{9CB25ED0-A720-406A-8F81-136653FD12B4}"/>
              </a:ext>
            </a:extLst>
          </p:cNvPr>
          <p:cNvPicPr>
            <a:picLocks noChangeAspect="1"/>
          </p:cNvPicPr>
          <p:nvPr/>
        </p:nvPicPr>
        <p:blipFill>
          <a:blip r:embed="rId4" cstate="print"/>
          <a:stretch>
            <a:fillRect/>
          </a:stretch>
        </p:blipFill>
        <p:spPr>
          <a:xfrm>
            <a:off x="1972506" y="4077773"/>
            <a:ext cx="2337541" cy="2337541"/>
          </a:xfrm>
          <a:prstGeom prst="rect">
            <a:avLst/>
          </a:prstGeom>
        </p:spPr>
      </p:pic>
      <p:sp>
        <p:nvSpPr>
          <p:cNvPr id="5" name="Title 1">
            <a:extLst>
              <a:ext uri="{FF2B5EF4-FFF2-40B4-BE49-F238E27FC236}">
                <a16:creationId xmlns:a16="http://schemas.microsoft.com/office/drawing/2014/main" id="{B058C064-A7CD-076C-B14D-62201CFBABBA}"/>
              </a:ext>
            </a:extLst>
          </p:cNvPr>
          <p:cNvSpPr txBox="1">
            <a:spLocks/>
          </p:cNvSpPr>
          <p:nvPr/>
        </p:nvSpPr>
        <p:spPr>
          <a:xfrm>
            <a:off x="11873685" y="1333630"/>
            <a:ext cx="449751" cy="3879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2"/>
                </a:solidFill>
                <a:latin typeface="Playfair Display" pitchFamily="2" charset="77"/>
                <a:ea typeface="+mj-ea"/>
                <a:cs typeface="+mj-cs"/>
              </a:defRPr>
            </a:lvl1pPr>
          </a:lstStyle>
          <a:p>
            <a:pPr>
              <a:lnSpc>
                <a:spcPct val="120000"/>
              </a:lnSpc>
              <a:spcBef>
                <a:spcPts val="0"/>
              </a:spcBef>
            </a:pPr>
            <a:r>
              <a:rPr lang="en-AU" sz="1100" dirty="0">
                <a:solidFill>
                  <a:schemeClr val="accent1"/>
                </a:solidFill>
                <a:latin typeface="+mj-lt"/>
              </a:rPr>
              <a:t>®</a:t>
            </a:r>
            <a:endParaRPr lang="en-US" sz="1100" dirty="0">
              <a:solidFill>
                <a:schemeClr val="accent1"/>
              </a:solidFill>
              <a:latin typeface="+mj-lt"/>
            </a:endParaRPr>
          </a:p>
        </p:txBody>
      </p:sp>
      <p:sp>
        <p:nvSpPr>
          <p:cNvPr id="6" name="Speech Bubble: Rectangle with Corners Rounded 5">
            <a:extLst>
              <a:ext uri="{FF2B5EF4-FFF2-40B4-BE49-F238E27FC236}">
                <a16:creationId xmlns:a16="http://schemas.microsoft.com/office/drawing/2014/main" id="{45F1142C-48A0-46F6-A882-E215E75372D7}"/>
              </a:ext>
            </a:extLst>
          </p:cNvPr>
          <p:cNvSpPr/>
          <p:nvPr/>
        </p:nvSpPr>
        <p:spPr>
          <a:xfrm>
            <a:off x="9233875" y="3687479"/>
            <a:ext cx="2337541" cy="1434027"/>
          </a:xfrm>
          <a:prstGeom prst="wedgeRoundRectCallout">
            <a:avLst>
              <a:gd name="adj1" fmla="val -13195"/>
              <a:gd name="adj2" fmla="val 64292"/>
              <a:gd name="adj3" fmla="val 16667"/>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1600" i="1" dirty="0">
                <a:solidFill>
                  <a:schemeClr val="accent5"/>
                </a:solidFill>
              </a:rPr>
              <a:t>Need further tailored assistance or have more questions? </a:t>
            </a:r>
          </a:p>
          <a:p>
            <a:pPr algn="ctr"/>
            <a:endParaRPr lang="en-AU" sz="1600" i="1" dirty="0">
              <a:solidFill>
                <a:schemeClr val="accent5"/>
              </a:solidFill>
            </a:endParaRPr>
          </a:p>
          <a:p>
            <a:pPr algn="ctr"/>
            <a:r>
              <a:rPr lang="en-AU" sz="1600" dirty="0">
                <a:solidFill>
                  <a:schemeClr val="accent5"/>
                </a:solidFill>
              </a:rPr>
              <a:t>Get in touch with us! </a:t>
            </a:r>
          </a:p>
          <a:p>
            <a:pPr algn="ctr"/>
            <a:endParaRPr lang="en-AU" sz="1600" dirty="0">
              <a:solidFill>
                <a:schemeClr val="accent5"/>
              </a:solidFill>
            </a:endParaRPr>
          </a:p>
        </p:txBody>
      </p:sp>
      <p:pic>
        <p:nvPicPr>
          <p:cNvPr id="8" name="Picture 7" descr="A qr code on a white background&#10;&#10;Description automatically generated">
            <a:extLst>
              <a:ext uri="{FF2B5EF4-FFF2-40B4-BE49-F238E27FC236}">
                <a16:creationId xmlns:a16="http://schemas.microsoft.com/office/drawing/2014/main" id="{FC13F8FE-B2BF-0A8C-383F-B2E2D59ECA99}"/>
              </a:ext>
            </a:extLst>
          </p:cNvPr>
          <p:cNvPicPr>
            <a:picLocks noChangeAspect="1"/>
          </p:cNvPicPr>
          <p:nvPr/>
        </p:nvPicPr>
        <p:blipFill>
          <a:blip r:embed="rId5"/>
          <a:srcRect l="44405" t="41058" r="44405" b="40540"/>
          <a:stretch/>
        </p:blipFill>
        <p:spPr>
          <a:xfrm>
            <a:off x="10205965" y="5240878"/>
            <a:ext cx="1224192" cy="1132365"/>
          </a:xfrm>
          <a:prstGeom prst="rect">
            <a:avLst/>
          </a:prstGeom>
        </p:spPr>
      </p:pic>
      <p:sp>
        <p:nvSpPr>
          <p:cNvPr id="7" name="Text Box 6">
            <a:extLst>
              <a:ext uri="{FF2B5EF4-FFF2-40B4-BE49-F238E27FC236}">
                <a16:creationId xmlns:a16="http://schemas.microsoft.com/office/drawing/2014/main" id="{D7DBFE0E-596E-3820-9248-3681795428BB}"/>
              </a:ext>
            </a:extLst>
          </p:cNvPr>
          <p:cNvSpPr txBox="1">
            <a:spLocks noChangeArrowheads="1"/>
          </p:cNvSpPr>
          <p:nvPr/>
        </p:nvSpPr>
        <p:spPr bwMode="auto">
          <a:xfrm>
            <a:off x="7997161" y="6513462"/>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2011224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A88A73-A84B-2848-BB8E-5EF81D5168CD}"/>
              </a:ext>
            </a:extLst>
          </p:cNvPr>
          <p:cNvSpPr>
            <a:spLocks noGrp="1"/>
          </p:cNvSpPr>
          <p:nvPr>
            <p:ph type="sldNum" sz="quarter" idx="11"/>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9" name="Picture Placeholder 8" descr="A picture containing text, indoor&#10;&#10;Description automatically generated">
            <a:extLst>
              <a:ext uri="{FF2B5EF4-FFF2-40B4-BE49-F238E27FC236}">
                <a16:creationId xmlns:a16="http://schemas.microsoft.com/office/drawing/2014/main" id="{15CA4958-8C81-FB4D-B4E4-8779DE0C416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174" t="19471" r="-1072" b="-6323"/>
          <a:stretch/>
        </p:blipFill>
        <p:spPr>
          <a:xfrm>
            <a:off x="576678" y="1603513"/>
            <a:ext cx="10933042" cy="5254487"/>
          </a:xfrm>
        </p:spPr>
      </p:pic>
      <p:sp>
        <p:nvSpPr>
          <p:cNvPr id="10" name="TextBox 9">
            <a:extLst>
              <a:ext uri="{FF2B5EF4-FFF2-40B4-BE49-F238E27FC236}">
                <a16:creationId xmlns:a16="http://schemas.microsoft.com/office/drawing/2014/main" id="{C112FD62-8FA2-EB44-A77F-D376B06A24FE}"/>
              </a:ext>
            </a:extLst>
          </p:cNvPr>
          <p:cNvSpPr txBox="1"/>
          <p:nvPr/>
        </p:nvSpPr>
        <p:spPr>
          <a:xfrm>
            <a:off x="12085983" y="3988904"/>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11" name="Footer Placeholder 2">
            <a:extLst>
              <a:ext uri="{FF2B5EF4-FFF2-40B4-BE49-F238E27FC236}">
                <a16:creationId xmlns:a16="http://schemas.microsoft.com/office/drawing/2014/main" id="{D84127D0-FE16-9F4F-88DE-4EEAFDB760C6}"/>
              </a:ext>
            </a:extLst>
          </p:cNvPr>
          <p:cNvSpPr txBox="1">
            <a:spLocks/>
          </p:cNvSpPr>
          <p:nvPr/>
        </p:nvSpPr>
        <p:spPr>
          <a:xfrm>
            <a:off x="360000" y="6444000"/>
            <a:ext cx="6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2272B"/>
                </a:solidFill>
                <a:effectLst/>
                <a:uLnTx/>
                <a:uFillTx/>
                <a:latin typeface="Public Sans" pitchFamily="2" charset="77"/>
                <a:ea typeface="+mn-ea"/>
                <a:cs typeface="+mn-cs"/>
              </a:rPr>
              <a:t>Office of Sport</a:t>
            </a:r>
            <a:endParaRPr kumimoji="0" lang="en-AU" sz="1400" b="0" i="0" u="none" strike="noStrike" kern="1200" cap="none" spc="0" normalizeH="0" baseline="0" noProof="0">
              <a:ln>
                <a:noFill/>
              </a:ln>
              <a:solidFill>
                <a:srgbClr val="22272B"/>
              </a:solidFill>
              <a:effectLst/>
              <a:uLnTx/>
              <a:uFillTx/>
              <a:latin typeface="Public Sans" pitchFamily="2" charset="77"/>
              <a:ea typeface="+mn-ea"/>
              <a:cs typeface="+mn-cs"/>
            </a:endParaRPr>
          </a:p>
        </p:txBody>
      </p:sp>
      <p:sp>
        <p:nvSpPr>
          <p:cNvPr id="3" name="Title 1">
            <a:extLst>
              <a:ext uri="{FF2B5EF4-FFF2-40B4-BE49-F238E27FC236}">
                <a16:creationId xmlns:a16="http://schemas.microsoft.com/office/drawing/2014/main" id="{15A21171-22C4-47B7-8798-6490597CE652}"/>
              </a:ext>
            </a:extLst>
          </p:cNvPr>
          <p:cNvSpPr txBox="1">
            <a:spLocks noGrp="1"/>
          </p:cNvSpPr>
          <p:nvPr>
            <p:ph type="title"/>
          </p:nvPr>
        </p:nvSpPr>
        <p:spPr>
          <a:xfrm>
            <a:off x="360000" y="265981"/>
            <a:ext cx="9720262" cy="1233210"/>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a:spcAft>
                <a:spcPts val="600"/>
              </a:spcAft>
            </a:pPr>
            <a:r>
              <a:rPr lang="en-AU" sz="2000">
                <a:solidFill>
                  <a:srgbClr val="002664"/>
                </a:solidFill>
                <a:latin typeface="Public Sans SemiBold" pitchFamily="2" charset="0"/>
              </a:rPr>
              <a:t>Please refer questions to:</a:t>
            </a:r>
            <a:br>
              <a:rPr lang="en-AU" sz="2000">
                <a:solidFill>
                  <a:srgbClr val="002664"/>
                </a:solidFill>
                <a:latin typeface="Public Sans SemiBold" pitchFamily="2" charset="0"/>
              </a:rPr>
            </a:br>
            <a:br>
              <a:rPr lang="en-AU" sz="2000">
                <a:solidFill>
                  <a:srgbClr val="002664"/>
                </a:solidFill>
                <a:latin typeface="+mj-lt"/>
              </a:rPr>
            </a:br>
            <a:r>
              <a:rPr lang="en-AU" sz="1600">
                <a:solidFill>
                  <a:srgbClr val="002664"/>
                </a:solidFill>
                <a:latin typeface="+mj-lt"/>
              </a:rPr>
              <a:t>Russel Grimson</a:t>
            </a:r>
            <a:br>
              <a:rPr lang="en-AU" sz="1600">
                <a:solidFill>
                  <a:srgbClr val="002664"/>
                </a:solidFill>
                <a:latin typeface="+mj-lt"/>
              </a:rPr>
            </a:br>
            <a:r>
              <a:rPr lang="en-AU" sz="1600">
                <a:solidFill>
                  <a:srgbClr val="002664"/>
                </a:solidFill>
                <a:latin typeface="+mj-lt"/>
              </a:rPr>
              <a:t>Manager, Sector Capability &amp; Performance</a:t>
            </a:r>
            <a:br>
              <a:rPr lang="en-AU" sz="1600">
                <a:solidFill>
                  <a:srgbClr val="002664"/>
                </a:solidFill>
                <a:latin typeface="+mj-lt"/>
              </a:rPr>
            </a:br>
            <a:r>
              <a:rPr lang="en-AU" sz="1600">
                <a:solidFill>
                  <a:schemeClr val="bg2"/>
                </a:solidFill>
                <a:latin typeface="+mj-lt"/>
                <a:hlinkClick r:id="rId4">
                  <a:extLst>
                    <a:ext uri="{A12FA001-AC4F-418D-AE19-62706E023703}">
                      <ahyp:hlinkClr xmlns:ahyp="http://schemas.microsoft.com/office/drawing/2018/hyperlinkcolor" val="tx"/>
                    </a:ext>
                  </a:extLst>
                </a:hlinkClick>
              </a:rPr>
              <a:t>russel.grimson@sport.nsw.gov.au</a:t>
            </a:r>
            <a:r>
              <a:rPr lang="en-AU" sz="1600">
                <a:solidFill>
                  <a:schemeClr val="bg2"/>
                </a:solidFill>
                <a:latin typeface="+mj-lt"/>
              </a:rPr>
              <a:t> or </a:t>
            </a:r>
            <a:r>
              <a:rPr lang="en-AU" sz="1600">
                <a:solidFill>
                  <a:schemeClr val="bg2"/>
                </a:solidFill>
                <a:latin typeface="+mj-lt"/>
                <a:hlinkClick r:id="rId5">
                  <a:extLst>
                    <a:ext uri="{A12FA001-AC4F-418D-AE19-62706E023703}">
                      <ahyp:hlinkClr xmlns:ahyp="http://schemas.microsoft.com/office/drawing/2018/hyperlinkcolor" val="tx"/>
                    </a:ext>
                  </a:extLst>
                </a:hlinkClick>
              </a:rPr>
              <a:t>sectorcapability@sport.nsw.gov.au</a:t>
            </a:r>
            <a:r>
              <a:rPr lang="en-AU" sz="1600">
                <a:solidFill>
                  <a:schemeClr val="bg2"/>
                </a:solidFill>
                <a:latin typeface="+mj-lt"/>
              </a:rPr>
              <a:t> </a:t>
            </a:r>
          </a:p>
        </p:txBody>
      </p:sp>
    </p:spTree>
    <p:extLst>
      <p:ext uri="{BB962C8B-B14F-4D97-AF65-F5344CB8AC3E}">
        <p14:creationId xmlns:p14="http://schemas.microsoft.com/office/powerpoint/2010/main" val="102736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0BCA8C-7F9D-C014-FF15-0D198DD5E462}"/>
              </a:ext>
            </a:extLst>
          </p:cNvPr>
          <p:cNvSpPr txBox="1">
            <a:spLocks/>
          </p:cNvSpPr>
          <p:nvPr/>
        </p:nvSpPr>
        <p:spPr>
          <a:xfrm>
            <a:off x="512400" y="512400"/>
            <a:ext cx="9720000" cy="1009652"/>
          </a:xfrm>
          <a:prstGeom prst="rect">
            <a:avLst/>
          </a:prstGeom>
        </p:spPr>
        <p:txBody>
          <a:bodyPr vert="horz" lIns="0" tIns="0" rIns="0" bIns="0" rtlCol="0" anchor="t">
            <a:normAutofit/>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rgbClr val="002664"/>
                </a:solidFill>
                <a:effectLst/>
                <a:uLnTx/>
                <a:uFillTx/>
                <a:latin typeface="Public Sans"/>
                <a:ea typeface="+mj-ea"/>
                <a:cs typeface="+mj-cs"/>
              </a:rPr>
              <a:t>Background – Succession Planning</a:t>
            </a:r>
            <a:endParaRPr kumimoji="0" lang="en-US" sz="3600" b="0" i="0" u="none" strike="noStrike" kern="1200" cap="none" spc="0" normalizeH="0" baseline="0" noProof="0" dirty="0">
              <a:ln>
                <a:noFill/>
              </a:ln>
              <a:solidFill>
                <a:srgbClr val="002664"/>
              </a:solidFill>
              <a:effectLst/>
              <a:uLnTx/>
              <a:uFillTx/>
              <a:latin typeface="Public Sans"/>
              <a:ea typeface="+mj-ea"/>
              <a:cs typeface="+mj-cs"/>
            </a:endParaRPr>
          </a:p>
        </p:txBody>
      </p:sp>
      <p:sp>
        <p:nvSpPr>
          <p:cNvPr id="9" name="Content Placeholder 8">
            <a:extLst>
              <a:ext uri="{FF2B5EF4-FFF2-40B4-BE49-F238E27FC236}">
                <a16:creationId xmlns:a16="http://schemas.microsoft.com/office/drawing/2014/main" id="{BEAA788B-AF14-E0D0-AA08-4B7F59ECC68C}"/>
              </a:ext>
            </a:extLst>
          </p:cNvPr>
          <p:cNvSpPr>
            <a:spLocks noGrp="1"/>
          </p:cNvSpPr>
          <p:nvPr>
            <p:ph sz="half" idx="1"/>
          </p:nvPr>
        </p:nvSpPr>
        <p:spPr>
          <a:xfrm>
            <a:off x="512400" y="2847160"/>
            <a:ext cx="11262259" cy="3498440"/>
          </a:xfrm>
        </p:spPr>
        <p:txBody>
          <a:bodyPr>
            <a:normAutofit/>
          </a:bodyPr>
          <a:lstStyle/>
          <a:p>
            <a:pPr marL="342900" indent="-342900">
              <a:lnSpc>
                <a:spcPct val="100000"/>
              </a:lnSpc>
              <a:spcAft>
                <a:spcPts val="3000"/>
              </a:spcAft>
              <a:buFont typeface="Arial" panose="020B0604020202020204" pitchFamily="34" charset="0"/>
              <a:buChar char="•"/>
            </a:pPr>
            <a:r>
              <a:rPr lang="en-AU" sz="2800" dirty="0">
                <a:latin typeface="+mn-lt"/>
              </a:rPr>
              <a:t>Sports Governance Standards Survey – Succession Planning (Priority in NSW)	</a:t>
            </a:r>
            <a:r>
              <a:rPr lang="en-AU" dirty="0">
                <a:latin typeface="+mn-lt"/>
              </a:rPr>
              <a:t>	</a:t>
            </a:r>
          </a:p>
          <a:p>
            <a:pPr marL="342900" indent="-342900">
              <a:lnSpc>
                <a:spcPct val="100000"/>
              </a:lnSpc>
              <a:spcAft>
                <a:spcPts val="3000"/>
              </a:spcAft>
              <a:buFont typeface="Arial" panose="020B0604020202020204" pitchFamily="34" charset="0"/>
              <a:buChar char="•"/>
            </a:pPr>
            <a:r>
              <a:rPr lang="en-AU" sz="2800" dirty="0">
                <a:latin typeface="+mn-lt"/>
              </a:rPr>
              <a:t>Support to achieve Gender Equity in Sports Governance		</a:t>
            </a:r>
          </a:p>
        </p:txBody>
      </p:sp>
    </p:spTree>
    <p:extLst>
      <p:ext uri="{BB962C8B-B14F-4D97-AF65-F5344CB8AC3E}">
        <p14:creationId xmlns:p14="http://schemas.microsoft.com/office/powerpoint/2010/main" val="340500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84947DA-F595-4A35-AB31-B50E9A4E2708}"/>
              </a:ext>
            </a:extLst>
          </p:cNvPr>
          <p:cNvSpPr txBox="1">
            <a:spLocks/>
          </p:cNvSpPr>
          <p:nvPr/>
        </p:nvSpPr>
        <p:spPr>
          <a:xfrm>
            <a:off x="928106" y="766541"/>
            <a:ext cx="8035270" cy="1338280"/>
          </a:xfrm>
          <a:prstGeom prst="rect">
            <a:avLst/>
          </a:prstGeom>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4500" kern="1200">
                <a:solidFill>
                  <a:schemeClr val="tx2"/>
                </a:solidFill>
                <a:latin typeface="+mj-lt"/>
                <a:ea typeface="+mj-ea"/>
                <a:cs typeface="+mj-cs"/>
              </a:defRPr>
            </a:lvl1pPr>
          </a:lstStyle>
          <a:p>
            <a:r>
              <a:rPr lang="en-US" sz="5400" dirty="0">
                <a:solidFill>
                  <a:schemeClr val="bg2">
                    <a:lumMod val="50000"/>
                  </a:schemeClr>
                </a:solidFill>
              </a:rPr>
              <a:t>NSW Office of Sport </a:t>
            </a:r>
          </a:p>
        </p:txBody>
      </p:sp>
      <p:sp>
        <p:nvSpPr>
          <p:cNvPr id="8" name="Subtitle 2">
            <a:extLst>
              <a:ext uri="{FF2B5EF4-FFF2-40B4-BE49-F238E27FC236}">
                <a16:creationId xmlns:a16="http://schemas.microsoft.com/office/drawing/2014/main" id="{E7223C59-8C48-4084-B605-C678EC712D6A}"/>
              </a:ext>
            </a:extLst>
          </p:cNvPr>
          <p:cNvSpPr txBox="1">
            <a:spLocks/>
          </p:cNvSpPr>
          <p:nvPr/>
        </p:nvSpPr>
        <p:spPr>
          <a:xfrm>
            <a:off x="928106" y="4470913"/>
            <a:ext cx="6046220" cy="2020612"/>
          </a:xfrm>
          <a:prstGeom prst="rect">
            <a:avLst/>
          </a:prstGeom>
        </p:spPr>
        <p:txBody>
          <a:bodyPr vert="horz" lIns="91440" tIns="45720" rIns="91440" bIns="45720" rtlCol="0">
            <a:normAutofit/>
          </a:bodyPr>
          <a:lstStyle>
            <a:lvl1pPr marL="0" indent="0" algn="l" defTabSz="685800" rtl="0" eaLnBrk="1" latinLnBrk="0" hangingPunct="1">
              <a:lnSpc>
                <a:spcPct val="120000"/>
              </a:lnSpc>
              <a:spcBef>
                <a:spcPts val="750"/>
              </a:spcBef>
              <a:buFont typeface="Arial" panose="020B0604020202020204" pitchFamily="34" charset="0"/>
              <a:buNone/>
              <a:defRPr sz="1650" kern="1200">
                <a:solidFill>
                  <a:schemeClr val="tx2"/>
                </a:solidFill>
                <a:latin typeface="+mn-lt"/>
                <a:ea typeface="+mn-ea"/>
                <a:cs typeface="Varta" pitchFamily="2" charset="77"/>
              </a:defRPr>
            </a:lvl1pPr>
            <a:lvl2pPr marL="342900" indent="0" algn="ctr" defTabSz="685800" rtl="0" eaLnBrk="1" latinLnBrk="0" hangingPunct="1">
              <a:lnSpc>
                <a:spcPct val="120000"/>
              </a:lnSpc>
              <a:spcBef>
                <a:spcPts val="375"/>
              </a:spcBef>
              <a:buFont typeface="Arial" panose="020B0604020202020204" pitchFamily="34" charset="0"/>
              <a:buNone/>
              <a:defRPr sz="1500" kern="1200">
                <a:solidFill>
                  <a:schemeClr val="tx2"/>
                </a:solidFill>
                <a:latin typeface="+mn-lt"/>
                <a:ea typeface="+mn-ea"/>
                <a:cs typeface="Varta" pitchFamily="2" charset="77"/>
              </a:defRPr>
            </a:lvl2pPr>
            <a:lvl3pPr marL="685800" indent="0" algn="ctr" defTabSz="685800" rtl="0" eaLnBrk="1" latinLnBrk="0" hangingPunct="1">
              <a:lnSpc>
                <a:spcPct val="120000"/>
              </a:lnSpc>
              <a:spcBef>
                <a:spcPts val="375"/>
              </a:spcBef>
              <a:buFont typeface="Arial" panose="020B0604020202020204" pitchFamily="34" charset="0"/>
              <a:buNone/>
              <a:defRPr sz="1350" kern="1200">
                <a:solidFill>
                  <a:schemeClr val="tx2"/>
                </a:solidFill>
                <a:latin typeface="+mn-lt"/>
                <a:ea typeface="+mn-ea"/>
                <a:cs typeface="Varta" pitchFamily="2" charset="77"/>
              </a:defRPr>
            </a:lvl3pPr>
            <a:lvl4pPr marL="1028700" indent="0" algn="ctr" defTabSz="685800" rtl="0" eaLnBrk="1" latinLnBrk="0" hangingPunct="1">
              <a:lnSpc>
                <a:spcPct val="120000"/>
              </a:lnSpc>
              <a:spcBef>
                <a:spcPts val="375"/>
              </a:spcBef>
              <a:buFont typeface="Arial" panose="020B0604020202020204" pitchFamily="34" charset="0"/>
              <a:buNone/>
              <a:defRPr sz="1200" kern="1200">
                <a:solidFill>
                  <a:schemeClr val="tx2"/>
                </a:solidFill>
                <a:latin typeface="+mn-lt"/>
                <a:ea typeface="+mn-ea"/>
                <a:cs typeface="Varta" pitchFamily="2" charset="77"/>
              </a:defRPr>
            </a:lvl4pPr>
            <a:lvl5pPr marL="1371600" indent="0" algn="ctr" defTabSz="685800" rtl="0" eaLnBrk="1" latinLnBrk="0" hangingPunct="1">
              <a:lnSpc>
                <a:spcPct val="120000"/>
              </a:lnSpc>
              <a:spcBef>
                <a:spcPts val="375"/>
              </a:spcBef>
              <a:buFont typeface="Arial" panose="020B0604020202020204" pitchFamily="34" charset="0"/>
              <a:buNone/>
              <a:defRPr sz="1200" kern="1200">
                <a:solidFill>
                  <a:schemeClr val="tx2"/>
                </a:solidFill>
                <a:latin typeface="+mn-lt"/>
                <a:ea typeface="+mn-ea"/>
                <a:cs typeface="Varta" pitchFamily="2" charset="77"/>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sz="2400" dirty="0"/>
              <a:t>Wednesday, 27 November 2024</a:t>
            </a:r>
          </a:p>
          <a:p>
            <a:pPr>
              <a:spcBef>
                <a:spcPts val="600"/>
              </a:spcBef>
            </a:pPr>
            <a:br>
              <a:rPr lang="en-AU" sz="1600" dirty="0"/>
            </a:br>
            <a:r>
              <a:rPr lang="en-AU" sz="1600" b="1" dirty="0"/>
              <a:t>Jennifer Robertson</a:t>
            </a:r>
            <a:r>
              <a:rPr lang="en-AU" sz="1600" dirty="0"/>
              <a:t>, Managing Director</a:t>
            </a:r>
          </a:p>
          <a:p>
            <a:pPr>
              <a:spcBef>
                <a:spcPts val="600"/>
              </a:spcBef>
            </a:pPr>
            <a:r>
              <a:rPr lang="en-AU" sz="1600" dirty="0" err="1"/>
              <a:t>j.robertson@boardmatters.com.au</a:t>
            </a:r>
            <a:endParaRPr lang="en-AU" sz="1600" dirty="0"/>
          </a:p>
          <a:p>
            <a:pPr>
              <a:spcBef>
                <a:spcPts val="600"/>
              </a:spcBef>
            </a:pPr>
            <a:r>
              <a:rPr lang="en-US" sz="1600" dirty="0">
                <a:solidFill>
                  <a:srgbClr val="44546A"/>
                </a:solidFill>
                <a:latin typeface="Trebuchet MS" panose="020B0603020202020204" pitchFamily="34" charset="0"/>
                <a:ea typeface="Open Sans Light" panose="020B0306030504020204" pitchFamily="34" charset="0"/>
                <a:hlinkClick r:id="rId3"/>
              </a:rPr>
              <a:t>www.boardmatters.com.au</a:t>
            </a:r>
            <a:r>
              <a:rPr lang="en-US" sz="1600" dirty="0">
                <a:solidFill>
                  <a:srgbClr val="44546A"/>
                </a:solidFill>
                <a:latin typeface="Trebuchet MS" panose="020B0603020202020204" pitchFamily="34" charset="0"/>
                <a:ea typeface="Open Sans Light" panose="020B0306030504020204" pitchFamily="34" charset="0"/>
              </a:rPr>
              <a:t> </a:t>
            </a:r>
            <a:endParaRPr kumimoji="0" lang="en-AU" sz="1600" b="0" i="0" u="none" strike="noStrike" kern="1200" cap="none" spc="0" normalizeH="0" baseline="0" noProof="0" dirty="0">
              <a:ln>
                <a:noFill/>
              </a:ln>
              <a:solidFill>
                <a:srgbClr val="44546A"/>
              </a:solidFill>
              <a:effectLst/>
              <a:uLnTx/>
              <a:uFillTx/>
              <a:latin typeface="Open Sans Light" panose="020B0306030504020204" pitchFamily="34" charset="0"/>
              <a:ea typeface="Open Sans Light" panose="020B0306030504020204" pitchFamily="34" charset="0"/>
              <a:cs typeface="+mn-cs"/>
            </a:endParaRPr>
          </a:p>
          <a:p>
            <a:pPr>
              <a:spcBef>
                <a:spcPts val="600"/>
              </a:spcBef>
            </a:pPr>
            <a:endParaRPr lang="en-AU" sz="1600" dirty="0"/>
          </a:p>
        </p:txBody>
      </p:sp>
      <p:sp>
        <p:nvSpPr>
          <p:cNvPr id="9" name="Title 1">
            <a:extLst>
              <a:ext uri="{FF2B5EF4-FFF2-40B4-BE49-F238E27FC236}">
                <a16:creationId xmlns:a16="http://schemas.microsoft.com/office/drawing/2014/main" id="{C7960BE4-F6A0-4367-B863-052F6C3E6592}"/>
              </a:ext>
            </a:extLst>
          </p:cNvPr>
          <p:cNvSpPr txBox="1">
            <a:spLocks/>
          </p:cNvSpPr>
          <p:nvPr/>
        </p:nvSpPr>
        <p:spPr>
          <a:xfrm>
            <a:off x="928106" y="2104821"/>
            <a:ext cx="7786277" cy="164374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2"/>
                </a:solidFill>
                <a:latin typeface="Playfair Display" pitchFamily="2" charset="77"/>
                <a:ea typeface="+mj-ea"/>
                <a:cs typeface="+mj-cs"/>
              </a:defRPr>
            </a:lvl1pPr>
          </a:lstStyle>
          <a:p>
            <a:pPr>
              <a:lnSpc>
                <a:spcPct val="120000"/>
              </a:lnSpc>
              <a:spcBef>
                <a:spcPts val="0"/>
              </a:spcBef>
            </a:pPr>
            <a:r>
              <a:rPr lang="en-US" sz="4000" dirty="0" err="1">
                <a:solidFill>
                  <a:schemeClr val="accent1"/>
                </a:solidFill>
                <a:latin typeface="+mj-lt"/>
              </a:rPr>
              <a:t>OSP</a:t>
            </a:r>
            <a:r>
              <a:rPr lang="en-US" sz="4000" dirty="0">
                <a:solidFill>
                  <a:schemeClr val="accent1"/>
                </a:solidFill>
                <a:latin typeface="+mj-lt"/>
              </a:rPr>
              <a:t> Webinar: </a:t>
            </a:r>
            <a:r>
              <a:rPr lang="en-AU" sz="4000" dirty="0">
                <a:solidFill>
                  <a:schemeClr val="accent1"/>
                </a:solidFill>
                <a:latin typeface="+mj-lt"/>
              </a:rPr>
              <a:t>Succession planning for </a:t>
            </a:r>
            <a:r>
              <a:rPr lang="en-AU" sz="4000" dirty="0" err="1">
                <a:solidFill>
                  <a:schemeClr val="accent1"/>
                </a:solidFill>
                <a:latin typeface="+mj-lt"/>
              </a:rPr>
              <a:t>SSO</a:t>
            </a:r>
            <a:r>
              <a:rPr lang="en-AU" sz="4000" dirty="0">
                <a:solidFill>
                  <a:schemeClr val="accent1"/>
                </a:solidFill>
                <a:latin typeface="+mj-lt"/>
              </a:rPr>
              <a:t> Boards</a:t>
            </a:r>
            <a:endParaRPr lang="en-US" sz="4000" dirty="0">
              <a:solidFill>
                <a:schemeClr val="accent1"/>
              </a:solidFill>
              <a:latin typeface="+mj-lt"/>
            </a:endParaRPr>
          </a:p>
        </p:txBody>
      </p:sp>
      <p:sp>
        <p:nvSpPr>
          <p:cNvPr id="5" name="Text Box 6">
            <a:extLst>
              <a:ext uri="{FF2B5EF4-FFF2-40B4-BE49-F238E27FC236}">
                <a16:creationId xmlns:a16="http://schemas.microsoft.com/office/drawing/2014/main" id="{EAB00634-47B1-1E43-2880-680155BC0AAA}"/>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
        <p:nvSpPr>
          <p:cNvPr id="2" name="Title 1">
            <a:extLst>
              <a:ext uri="{FF2B5EF4-FFF2-40B4-BE49-F238E27FC236}">
                <a16:creationId xmlns:a16="http://schemas.microsoft.com/office/drawing/2014/main" id="{8ADBA2C5-0D44-D646-3DDA-BA12A1E680AC}"/>
              </a:ext>
            </a:extLst>
          </p:cNvPr>
          <p:cNvSpPr txBox="1">
            <a:spLocks/>
          </p:cNvSpPr>
          <p:nvPr/>
        </p:nvSpPr>
        <p:spPr>
          <a:xfrm>
            <a:off x="10814143" y="3249516"/>
            <a:ext cx="449751" cy="3879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2"/>
                </a:solidFill>
                <a:latin typeface="Playfair Display" pitchFamily="2" charset="77"/>
                <a:ea typeface="+mj-ea"/>
                <a:cs typeface="+mj-cs"/>
              </a:defRPr>
            </a:lvl1pPr>
          </a:lstStyle>
          <a:p>
            <a:pPr>
              <a:lnSpc>
                <a:spcPct val="120000"/>
              </a:lnSpc>
              <a:spcBef>
                <a:spcPts val="0"/>
              </a:spcBef>
            </a:pPr>
            <a:r>
              <a:rPr lang="en-AU" sz="1100" dirty="0">
                <a:solidFill>
                  <a:schemeClr val="accent1"/>
                </a:solidFill>
                <a:latin typeface="+mj-lt"/>
              </a:rPr>
              <a:t>®</a:t>
            </a:r>
            <a:endParaRPr lang="en-US" sz="1100" dirty="0">
              <a:solidFill>
                <a:schemeClr val="accent1"/>
              </a:solidFill>
              <a:latin typeface="+mj-lt"/>
            </a:endParaRPr>
          </a:p>
        </p:txBody>
      </p:sp>
    </p:spTree>
    <p:extLst>
      <p:ext uri="{BB962C8B-B14F-4D97-AF65-F5344CB8AC3E}">
        <p14:creationId xmlns:p14="http://schemas.microsoft.com/office/powerpoint/2010/main" val="382332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12ED21-2358-4E66-943F-884CEF989A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7191" y="1197429"/>
            <a:ext cx="4156419" cy="2313796"/>
          </a:xfrm>
          <a:prstGeom prst="rect">
            <a:avLst/>
          </a:prstGeom>
        </p:spPr>
      </p:pic>
      <p:pic>
        <p:nvPicPr>
          <p:cNvPr id="6" name="Picture 5">
            <a:extLst>
              <a:ext uri="{FF2B5EF4-FFF2-40B4-BE49-F238E27FC236}">
                <a16:creationId xmlns:a16="http://schemas.microsoft.com/office/drawing/2014/main" id="{2DC7CCF3-1129-46F0-A7E3-7BD8A46F17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704" y="1197429"/>
            <a:ext cx="2440002" cy="3012140"/>
          </a:xfrm>
          <a:prstGeom prst="rect">
            <a:avLst/>
          </a:prstGeom>
        </p:spPr>
      </p:pic>
      <p:pic>
        <p:nvPicPr>
          <p:cNvPr id="7" name="Picture 6">
            <a:extLst>
              <a:ext uri="{FF2B5EF4-FFF2-40B4-BE49-F238E27FC236}">
                <a16:creationId xmlns:a16="http://schemas.microsoft.com/office/drawing/2014/main" id="{3A798E11-7A44-4A37-9B84-A29607650E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8634" y="5580366"/>
            <a:ext cx="4526621" cy="1076965"/>
          </a:xfrm>
          <a:prstGeom prst="rect">
            <a:avLst/>
          </a:prstGeom>
        </p:spPr>
      </p:pic>
      <p:pic>
        <p:nvPicPr>
          <p:cNvPr id="8" name="Picture 7">
            <a:extLst>
              <a:ext uri="{FF2B5EF4-FFF2-40B4-BE49-F238E27FC236}">
                <a16:creationId xmlns:a16="http://schemas.microsoft.com/office/drawing/2014/main" id="{BA477284-401E-496D-A191-D63367DE44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69086" y="1197429"/>
            <a:ext cx="2103450" cy="3146761"/>
          </a:xfrm>
          <a:prstGeom prst="rect">
            <a:avLst/>
          </a:prstGeom>
        </p:spPr>
      </p:pic>
      <p:pic>
        <p:nvPicPr>
          <p:cNvPr id="9" name="Picture 8">
            <a:extLst>
              <a:ext uri="{FF2B5EF4-FFF2-40B4-BE49-F238E27FC236}">
                <a16:creationId xmlns:a16="http://schemas.microsoft.com/office/drawing/2014/main" id="{6B128B14-7933-476B-BA9F-EC131EF34E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81881" y="3498311"/>
            <a:ext cx="4047038" cy="1203174"/>
          </a:xfrm>
          <a:prstGeom prst="rect">
            <a:avLst/>
          </a:prstGeom>
        </p:spPr>
      </p:pic>
      <p:pic>
        <p:nvPicPr>
          <p:cNvPr id="10" name="Picture 9" descr="Shape, circle&#10;&#10;Description automatically generated">
            <a:extLst>
              <a:ext uri="{FF2B5EF4-FFF2-40B4-BE49-F238E27FC236}">
                <a16:creationId xmlns:a16="http://schemas.microsoft.com/office/drawing/2014/main" id="{E65F248A-C51B-4723-ABEB-6450B19A88A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35462" y="512580"/>
            <a:ext cx="4939876" cy="4946004"/>
          </a:xfrm>
          <a:prstGeom prst="rect">
            <a:avLst/>
          </a:prstGeom>
        </p:spPr>
      </p:pic>
      <p:sp>
        <p:nvSpPr>
          <p:cNvPr id="2" name="Text Box 6">
            <a:extLst>
              <a:ext uri="{FF2B5EF4-FFF2-40B4-BE49-F238E27FC236}">
                <a16:creationId xmlns:a16="http://schemas.microsoft.com/office/drawing/2014/main" id="{F9B7850C-D3E9-84BD-1297-FA8543AA12F4}"/>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151446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8" presetClass="emph" presetSubtype="0" repeatCount="indefinite" fill="hold" nodeType="withEffect">
                                  <p:stCondLst>
                                    <p:cond delay="0"/>
                                  </p:stCondLst>
                                  <p:childTnLst>
                                    <p:animRot by="21600000">
                                      <p:cBhvr>
                                        <p:cTn id="24" dur="10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C475-7962-D45F-4AEB-F71008D0DA7F}"/>
              </a:ext>
            </a:extLst>
          </p:cNvPr>
          <p:cNvSpPr>
            <a:spLocks noGrp="1"/>
          </p:cNvSpPr>
          <p:nvPr>
            <p:ph type="title"/>
          </p:nvPr>
        </p:nvSpPr>
        <p:spPr/>
        <p:txBody>
          <a:bodyPr/>
          <a:lstStyle/>
          <a:p>
            <a:r>
              <a:rPr lang="en-AU"/>
              <a:t>Succession planning?</a:t>
            </a:r>
          </a:p>
        </p:txBody>
      </p:sp>
      <p:sp>
        <p:nvSpPr>
          <p:cNvPr id="3" name="Content Placeholder 2">
            <a:extLst>
              <a:ext uri="{FF2B5EF4-FFF2-40B4-BE49-F238E27FC236}">
                <a16:creationId xmlns:a16="http://schemas.microsoft.com/office/drawing/2014/main" id="{9D007C92-7E5A-3D68-CF9D-AAD18911FA80}"/>
              </a:ext>
            </a:extLst>
          </p:cNvPr>
          <p:cNvSpPr>
            <a:spLocks noGrp="1"/>
          </p:cNvSpPr>
          <p:nvPr>
            <p:ph sz="half" idx="1"/>
          </p:nvPr>
        </p:nvSpPr>
        <p:spPr>
          <a:xfrm>
            <a:off x="1776000" y="1651480"/>
            <a:ext cx="7611068" cy="4992388"/>
          </a:xfrm>
        </p:spPr>
        <p:txBody>
          <a:bodyPr>
            <a:normAutofit/>
          </a:bodyPr>
          <a:lstStyle/>
          <a:p>
            <a:pPr marL="342900" marR="431800" lvl="0" indent="-342900">
              <a:buFont typeface="Symbol" panose="05050102010706020507" pitchFamily="18" charset="2"/>
              <a:buChar char=""/>
            </a:pPr>
            <a:r>
              <a:rPr lang="en-AU">
                <a:effectLst/>
                <a:ea typeface="Aptos" panose="020B0004020202020204" pitchFamily="34" charset="0"/>
              </a:rPr>
              <a:t>The aim: H</a:t>
            </a:r>
            <a:r>
              <a:rPr lang="en-AU">
                <a:ea typeface="Aptos" panose="020B0004020202020204" pitchFamily="34" charset="0"/>
              </a:rPr>
              <a:t>aving </a:t>
            </a:r>
            <a:r>
              <a:rPr lang="en-AU">
                <a:effectLst/>
                <a:ea typeface="Aptos" panose="020B0004020202020204" pitchFamily="34" charset="0"/>
              </a:rPr>
              <a:t>an optimal mix of people, skills and knowledge to ensure your SSO’s ongoing success whether on the Board or in the exec</a:t>
            </a:r>
          </a:p>
          <a:p>
            <a:pPr marL="342900" marR="431800" indent="-342900">
              <a:buFont typeface="Symbol" panose="05050102010706020507" pitchFamily="18" charset="2"/>
              <a:buChar char=""/>
            </a:pPr>
            <a:r>
              <a:rPr lang="en-AU">
                <a:effectLst/>
                <a:ea typeface="Aptos" panose="020B0004020202020204" pitchFamily="34" charset="0"/>
              </a:rPr>
              <a:t>The what: Refreshing your SSO’s leaders (governance or executive) in order to continue to meet the challenges your SSO faces</a:t>
            </a:r>
          </a:p>
          <a:p>
            <a:pPr marL="342900" marR="431800" lvl="0" indent="-342900">
              <a:buFont typeface="Symbol" panose="05050102010706020507" pitchFamily="18" charset="2"/>
              <a:buChar char=""/>
            </a:pPr>
            <a:r>
              <a:rPr lang="en-AU"/>
              <a:t>The how: Having the process documented! </a:t>
            </a:r>
          </a:p>
        </p:txBody>
      </p:sp>
      <p:sp>
        <p:nvSpPr>
          <p:cNvPr id="5" name="Rounded Rectangular Callout 5">
            <a:extLst>
              <a:ext uri="{FF2B5EF4-FFF2-40B4-BE49-F238E27FC236}">
                <a16:creationId xmlns:a16="http://schemas.microsoft.com/office/drawing/2014/main" id="{F7D390AE-7076-740B-4713-A00B034FAFFD}"/>
              </a:ext>
            </a:extLst>
          </p:cNvPr>
          <p:cNvSpPr/>
          <p:nvPr/>
        </p:nvSpPr>
        <p:spPr>
          <a:xfrm>
            <a:off x="6777990" y="5313406"/>
            <a:ext cx="5277509" cy="1179468"/>
          </a:xfrm>
          <a:prstGeom prst="wedgeRoundRectCallout">
            <a:avLst>
              <a:gd name="adj1" fmla="val -31050"/>
              <a:gd name="adj2" fmla="val 59408"/>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b="1">
                <a:solidFill>
                  <a:schemeClr val="bg2"/>
                </a:solidFill>
                <a:ea typeface="Aptos" panose="020B0004020202020204" pitchFamily="34" charset="0"/>
              </a:rPr>
              <a:t>The ultimate goal: </a:t>
            </a:r>
            <a:r>
              <a:rPr lang="en-AU">
                <a:solidFill>
                  <a:schemeClr val="bg2"/>
                </a:solidFill>
                <a:ea typeface="Aptos" panose="020B0004020202020204" pitchFamily="34" charset="0"/>
              </a:rPr>
              <a:t>is to have the right person able to fill the right vacancy at the right time</a:t>
            </a:r>
          </a:p>
        </p:txBody>
      </p:sp>
      <p:pic>
        <p:nvPicPr>
          <p:cNvPr id="8" name="Graphic 7" descr="Information with solid fill">
            <a:extLst>
              <a:ext uri="{FF2B5EF4-FFF2-40B4-BE49-F238E27FC236}">
                <a16:creationId xmlns:a16="http://schemas.microsoft.com/office/drawing/2014/main" id="{B09DE059-76B9-EB01-B6CC-236B202359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31120" y="4745620"/>
            <a:ext cx="433087" cy="433087"/>
          </a:xfrm>
          <a:prstGeom prst="rect">
            <a:avLst/>
          </a:prstGeom>
        </p:spPr>
      </p:pic>
      <p:pic>
        <p:nvPicPr>
          <p:cNvPr id="4" name="Graphic 3" descr="Information with solid fill">
            <a:extLst>
              <a:ext uri="{FF2B5EF4-FFF2-40B4-BE49-F238E27FC236}">
                <a16:creationId xmlns:a16="http://schemas.microsoft.com/office/drawing/2014/main" id="{9D36F1B1-AB1C-7B16-DE30-93DD8CACC3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9463" y="5254402"/>
            <a:ext cx="433087" cy="433087"/>
          </a:xfrm>
          <a:prstGeom prst="rect">
            <a:avLst/>
          </a:prstGeom>
        </p:spPr>
      </p:pic>
      <p:sp>
        <p:nvSpPr>
          <p:cNvPr id="6" name="Text Box 6">
            <a:extLst>
              <a:ext uri="{FF2B5EF4-FFF2-40B4-BE49-F238E27FC236}">
                <a16:creationId xmlns:a16="http://schemas.microsoft.com/office/drawing/2014/main" id="{534A4562-0BB6-6835-D8BB-224C3063FAD8}"/>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6709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12CE-9185-DF62-BB58-F19F4FC9B377}"/>
              </a:ext>
            </a:extLst>
          </p:cNvPr>
          <p:cNvSpPr>
            <a:spLocks noGrp="1"/>
          </p:cNvSpPr>
          <p:nvPr>
            <p:ph type="title"/>
          </p:nvPr>
        </p:nvSpPr>
        <p:spPr>
          <a:xfrm>
            <a:off x="1776000" y="365127"/>
            <a:ext cx="9335696" cy="1325563"/>
          </a:xfrm>
        </p:spPr>
        <p:txBody>
          <a:bodyPr>
            <a:normAutofit/>
          </a:bodyPr>
          <a:lstStyle/>
          <a:p>
            <a:r>
              <a:rPr lang="en-AU" sz="3600" dirty="0"/>
              <a:t>The (typical) different areas of governance leadership succession planning</a:t>
            </a:r>
          </a:p>
        </p:txBody>
      </p:sp>
      <p:sp>
        <p:nvSpPr>
          <p:cNvPr id="5" name="Rounded Rectangular Callout 5">
            <a:extLst>
              <a:ext uri="{FF2B5EF4-FFF2-40B4-BE49-F238E27FC236}">
                <a16:creationId xmlns:a16="http://schemas.microsoft.com/office/drawing/2014/main" id="{03EABEF0-4DEC-03AB-D2D1-E41312FC5C68}"/>
              </a:ext>
            </a:extLst>
          </p:cNvPr>
          <p:cNvSpPr/>
          <p:nvPr/>
        </p:nvSpPr>
        <p:spPr>
          <a:xfrm>
            <a:off x="10206941" y="3761361"/>
            <a:ext cx="1809509" cy="2476457"/>
          </a:xfrm>
          <a:prstGeom prst="wedgeRoundRectCallout">
            <a:avLst>
              <a:gd name="adj1" fmla="val -31050"/>
              <a:gd name="adj2" fmla="val 55492"/>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AU" sz="1600" dirty="0">
              <a:solidFill>
                <a:schemeClr val="bg2"/>
              </a:solidFill>
            </a:endParaRPr>
          </a:p>
          <a:p>
            <a:pPr algn="ctr"/>
            <a:r>
              <a:rPr lang="en-AU" sz="1600" dirty="0">
                <a:solidFill>
                  <a:schemeClr val="bg2"/>
                </a:solidFill>
              </a:rPr>
              <a:t>Succession planning should be the occasion of revitalisation, refresh and celebration!</a:t>
            </a:r>
          </a:p>
        </p:txBody>
      </p:sp>
      <p:sp>
        <p:nvSpPr>
          <p:cNvPr id="6" name="Flowchart: Alternate Process 5">
            <a:extLst>
              <a:ext uri="{FF2B5EF4-FFF2-40B4-BE49-F238E27FC236}">
                <a16:creationId xmlns:a16="http://schemas.microsoft.com/office/drawing/2014/main" id="{2DCC69B5-151E-9332-F357-574E64C6BFD0}"/>
              </a:ext>
            </a:extLst>
          </p:cNvPr>
          <p:cNvSpPr/>
          <p:nvPr/>
        </p:nvSpPr>
        <p:spPr>
          <a:xfrm>
            <a:off x="1504707" y="1999245"/>
            <a:ext cx="2656841" cy="3984866"/>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t"/>
          <a:lstStyle/>
          <a:p>
            <a:pPr algn="ctr"/>
            <a:endParaRPr lang="en-AU" dirty="0">
              <a:solidFill>
                <a:schemeClr val="bg2"/>
              </a:solidFill>
            </a:endParaRPr>
          </a:p>
          <a:p>
            <a:pPr algn="ctr"/>
            <a:endParaRPr lang="en-AU" dirty="0">
              <a:solidFill>
                <a:schemeClr val="bg2"/>
              </a:solidFill>
            </a:endParaRPr>
          </a:p>
          <a:p>
            <a:pPr algn="ctr"/>
            <a:endParaRPr lang="en-AU" dirty="0">
              <a:solidFill>
                <a:schemeClr val="bg2"/>
              </a:solidFill>
            </a:endParaRPr>
          </a:p>
          <a:p>
            <a:pPr algn="ctr"/>
            <a:r>
              <a:rPr lang="en-AU" dirty="0">
                <a:solidFill>
                  <a:schemeClr val="bg2"/>
                </a:solidFill>
              </a:rPr>
              <a:t>Board Succession Planning</a:t>
            </a:r>
          </a:p>
          <a:p>
            <a:pPr algn="ctr"/>
            <a:endParaRPr lang="en-AU" dirty="0">
              <a:solidFill>
                <a:schemeClr val="bg2"/>
              </a:solidFill>
            </a:endParaRPr>
          </a:p>
          <a:p>
            <a:pPr marL="285750" indent="-285750">
              <a:buFont typeface="Arial" panose="020B0604020202020204" pitchFamily="34" charset="0"/>
              <a:buChar char="•"/>
            </a:pPr>
            <a:r>
              <a:rPr lang="en-AU" dirty="0">
                <a:solidFill>
                  <a:schemeClr val="bg2"/>
                </a:solidFill>
              </a:rPr>
              <a:t>Directors</a:t>
            </a:r>
          </a:p>
          <a:p>
            <a:pPr marL="285750" indent="-285750">
              <a:buFont typeface="Arial" panose="020B0604020202020204" pitchFamily="34" charset="0"/>
              <a:buChar char="•"/>
            </a:pPr>
            <a:r>
              <a:rPr lang="en-AU" dirty="0">
                <a:solidFill>
                  <a:schemeClr val="bg2"/>
                </a:solidFill>
              </a:rPr>
              <a:t>Board Chair</a:t>
            </a:r>
          </a:p>
          <a:p>
            <a:pPr marL="285750" indent="-285750">
              <a:buFont typeface="Arial" panose="020B0604020202020204" pitchFamily="34" charset="0"/>
              <a:buChar char="•"/>
            </a:pPr>
            <a:r>
              <a:rPr lang="en-AU" dirty="0">
                <a:solidFill>
                  <a:schemeClr val="bg2"/>
                </a:solidFill>
              </a:rPr>
              <a:t>Committee Chair(s)</a:t>
            </a:r>
          </a:p>
          <a:p>
            <a:pPr marL="285750" indent="-285750">
              <a:buFont typeface="Arial" panose="020B0604020202020204" pitchFamily="34" charset="0"/>
              <a:buChar char="•"/>
            </a:pPr>
            <a:r>
              <a:rPr lang="en-AU" dirty="0">
                <a:solidFill>
                  <a:schemeClr val="bg2"/>
                </a:solidFill>
              </a:rPr>
              <a:t>Committee Members</a:t>
            </a:r>
          </a:p>
        </p:txBody>
      </p:sp>
      <p:sp>
        <p:nvSpPr>
          <p:cNvPr id="7" name="Flowchart: Alternate Process 6">
            <a:extLst>
              <a:ext uri="{FF2B5EF4-FFF2-40B4-BE49-F238E27FC236}">
                <a16:creationId xmlns:a16="http://schemas.microsoft.com/office/drawing/2014/main" id="{37EE5061-8727-429D-07D7-60CE38D509D9}"/>
              </a:ext>
            </a:extLst>
          </p:cNvPr>
          <p:cNvSpPr/>
          <p:nvPr/>
        </p:nvSpPr>
        <p:spPr>
          <a:xfrm>
            <a:off x="4303402" y="1999245"/>
            <a:ext cx="2656841" cy="3984866"/>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t"/>
          <a:lstStyle/>
          <a:p>
            <a:pPr algn="ctr"/>
            <a:endParaRPr lang="en-AU" dirty="0">
              <a:solidFill>
                <a:schemeClr val="bg2"/>
              </a:solidFill>
            </a:endParaRPr>
          </a:p>
          <a:p>
            <a:pPr algn="ctr"/>
            <a:endParaRPr lang="en-AU" dirty="0">
              <a:solidFill>
                <a:schemeClr val="bg2"/>
              </a:solidFill>
            </a:endParaRPr>
          </a:p>
          <a:p>
            <a:pPr algn="ctr"/>
            <a:endParaRPr lang="en-AU" dirty="0">
              <a:solidFill>
                <a:schemeClr val="bg2"/>
              </a:solidFill>
            </a:endParaRPr>
          </a:p>
          <a:p>
            <a:pPr algn="ctr"/>
            <a:r>
              <a:rPr lang="en-AU" dirty="0">
                <a:solidFill>
                  <a:schemeClr val="bg2"/>
                </a:solidFill>
              </a:rPr>
              <a:t>CEO Succession Planning</a:t>
            </a:r>
          </a:p>
          <a:p>
            <a:pPr algn="ctr"/>
            <a:endParaRPr lang="en-AU" dirty="0">
              <a:solidFill>
                <a:schemeClr val="bg2"/>
              </a:solidFill>
            </a:endParaRPr>
          </a:p>
          <a:p>
            <a:pPr marL="285750" indent="-285750">
              <a:buFont typeface="Arial" panose="020B0604020202020204" pitchFamily="34" charset="0"/>
              <a:buChar char="•"/>
            </a:pPr>
            <a:r>
              <a:rPr lang="en-AU" dirty="0">
                <a:solidFill>
                  <a:schemeClr val="bg2"/>
                </a:solidFill>
              </a:rPr>
              <a:t>As the Board’s </a:t>
            </a:r>
            <a:r>
              <a:rPr lang="en-AU" i="1" dirty="0">
                <a:solidFill>
                  <a:schemeClr val="bg2"/>
                </a:solidFill>
              </a:rPr>
              <a:t>only</a:t>
            </a:r>
            <a:r>
              <a:rPr lang="en-AU" dirty="0">
                <a:solidFill>
                  <a:schemeClr val="bg2"/>
                </a:solidFill>
              </a:rPr>
              <a:t> employee</a:t>
            </a:r>
          </a:p>
          <a:p>
            <a:endParaRPr lang="en-AU" dirty="0">
              <a:solidFill>
                <a:schemeClr val="bg2"/>
              </a:solidFill>
            </a:endParaRPr>
          </a:p>
          <a:p>
            <a:pPr algn="ctr"/>
            <a:endParaRPr lang="en-AU" sz="1400" i="1" dirty="0">
              <a:solidFill>
                <a:schemeClr val="bg2"/>
              </a:solidFill>
            </a:endParaRPr>
          </a:p>
          <a:p>
            <a:pPr algn="ctr"/>
            <a:r>
              <a:rPr lang="en-AU" sz="1400" i="1" dirty="0">
                <a:solidFill>
                  <a:schemeClr val="bg2"/>
                </a:solidFill>
              </a:rPr>
              <a:t>*NB. dependent on your </a:t>
            </a:r>
            <a:r>
              <a:rPr lang="en-AU" sz="1400" i="1" dirty="0" err="1">
                <a:solidFill>
                  <a:schemeClr val="bg2"/>
                </a:solidFill>
              </a:rPr>
              <a:t>SSO’s</a:t>
            </a:r>
            <a:r>
              <a:rPr lang="en-AU" sz="1400" i="1" dirty="0">
                <a:solidFill>
                  <a:schemeClr val="bg2"/>
                </a:solidFill>
              </a:rPr>
              <a:t> structure</a:t>
            </a:r>
          </a:p>
        </p:txBody>
      </p:sp>
      <p:sp>
        <p:nvSpPr>
          <p:cNvPr id="8" name="Flowchart: Alternate Process 7">
            <a:extLst>
              <a:ext uri="{FF2B5EF4-FFF2-40B4-BE49-F238E27FC236}">
                <a16:creationId xmlns:a16="http://schemas.microsoft.com/office/drawing/2014/main" id="{D41D56C4-C064-F5EB-48D2-D6A699E3B9D0}"/>
              </a:ext>
            </a:extLst>
          </p:cNvPr>
          <p:cNvSpPr/>
          <p:nvPr/>
        </p:nvSpPr>
        <p:spPr>
          <a:xfrm>
            <a:off x="7102097" y="1999245"/>
            <a:ext cx="2656841" cy="398486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t"/>
          <a:lstStyle/>
          <a:p>
            <a:pPr algn="ctr"/>
            <a:endParaRPr lang="en-AU" dirty="0">
              <a:solidFill>
                <a:schemeClr val="bg2"/>
              </a:solidFill>
            </a:endParaRPr>
          </a:p>
          <a:p>
            <a:pPr algn="ctr"/>
            <a:endParaRPr lang="en-AU" dirty="0">
              <a:solidFill>
                <a:schemeClr val="bg2"/>
              </a:solidFill>
            </a:endParaRPr>
          </a:p>
          <a:p>
            <a:pPr algn="ctr"/>
            <a:endParaRPr lang="en-AU" dirty="0">
              <a:solidFill>
                <a:schemeClr val="bg2"/>
              </a:solidFill>
            </a:endParaRPr>
          </a:p>
          <a:p>
            <a:pPr algn="ctr"/>
            <a:r>
              <a:rPr lang="en-AU" dirty="0">
                <a:solidFill>
                  <a:schemeClr val="bg2"/>
                </a:solidFill>
              </a:rPr>
              <a:t>Executive Succession Management</a:t>
            </a:r>
          </a:p>
          <a:p>
            <a:pPr algn="ctr"/>
            <a:endParaRPr lang="en-AU" dirty="0">
              <a:solidFill>
                <a:schemeClr val="bg2"/>
              </a:solidFill>
            </a:endParaRPr>
          </a:p>
          <a:p>
            <a:pPr marL="285750" indent="-285750">
              <a:buFont typeface="Arial" panose="020B0604020202020204" pitchFamily="34" charset="0"/>
              <a:buChar char="•"/>
            </a:pPr>
            <a:r>
              <a:rPr lang="en-AU" dirty="0">
                <a:solidFill>
                  <a:schemeClr val="bg2"/>
                </a:solidFill>
              </a:rPr>
              <a:t>CEO’s </a:t>
            </a:r>
            <a:r>
              <a:rPr lang="en-AU">
                <a:solidFill>
                  <a:schemeClr val="bg2"/>
                </a:solidFill>
              </a:rPr>
              <a:t>role</a:t>
            </a:r>
            <a:r>
              <a:rPr lang="en-AU" dirty="0">
                <a:solidFill>
                  <a:schemeClr val="bg2"/>
                </a:solidFill>
              </a:rPr>
              <a:t> </a:t>
            </a:r>
            <a:r>
              <a:rPr lang="en-AU">
                <a:solidFill>
                  <a:schemeClr val="bg2"/>
                </a:solidFill>
              </a:rPr>
              <a:t>for </a:t>
            </a:r>
            <a:r>
              <a:rPr lang="en-AU" dirty="0">
                <a:solidFill>
                  <a:schemeClr val="bg2"/>
                </a:solidFill>
              </a:rPr>
              <a:t>management </a:t>
            </a:r>
          </a:p>
          <a:p>
            <a:pPr marL="285750" indent="-285750">
              <a:buFont typeface="Arial" panose="020B0604020202020204" pitchFamily="34" charset="0"/>
              <a:buChar char="•"/>
            </a:pPr>
            <a:r>
              <a:rPr lang="en-AU" dirty="0">
                <a:solidFill>
                  <a:schemeClr val="bg2"/>
                </a:solidFill>
              </a:rPr>
              <a:t>Developing a pipeline of talent for key personnel</a:t>
            </a:r>
            <a:r>
              <a:rPr lang="en-AU">
                <a:solidFill>
                  <a:schemeClr val="bg2"/>
                </a:solidFill>
              </a:rPr>
              <a:t> </a:t>
            </a:r>
            <a:endParaRPr lang="en-AU" dirty="0">
              <a:solidFill>
                <a:schemeClr val="bg2"/>
              </a:solidFill>
            </a:endParaRPr>
          </a:p>
        </p:txBody>
      </p:sp>
      <p:pic>
        <p:nvPicPr>
          <p:cNvPr id="12" name="Graphic 11" descr="Office Chair with solid fill">
            <a:extLst>
              <a:ext uri="{FF2B5EF4-FFF2-40B4-BE49-F238E27FC236}">
                <a16:creationId xmlns:a16="http://schemas.microsoft.com/office/drawing/2014/main" id="{5250F015-2AB7-C0C4-EE08-E695E3F7E1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6695" y="2066081"/>
            <a:ext cx="790254" cy="790254"/>
          </a:xfrm>
          <a:prstGeom prst="rect">
            <a:avLst/>
          </a:prstGeom>
        </p:spPr>
      </p:pic>
      <p:pic>
        <p:nvPicPr>
          <p:cNvPr id="14" name="Graphic 13" descr="Management with solid fill">
            <a:extLst>
              <a:ext uri="{FF2B5EF4-FFF2-40B4-BE49-F238E27FC236}">
                <a16:creationId xmlns:a16="http://schemas.microsoft.com/office/drawing/2014/main" id="{6483D27F-6E8C-161B-8456-1B6228650E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5390" y="2066081"/>
            <a:ext cx="790254" cy="790254"/>
          </a:xfrm>
          <a:prstGeom prst="rect">
            <a:avLst/>
          </a:prstGeom>
        </p:spPr>
      </p:pic>
      <p:pic>
        <p:nvPicPr>
          <p:cNvPr id="18" name="Graphic 17" descr="Board Of Directors with solid fill">
            <a:extLst>
              <a:ext uri="{FF2B5EF4-FFF2-40B4-BE49-F238E27FC236}">
                <a16:creationId xmlns:a16="http://schemas.microsoft.com/office/drawing/2014/main" id="{80FD03F8-C6E5-199A-EEC3-A37B45C6C7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8000" y="2066081"/>
            <a:ext cx="790254" cy="790254"/>
          </a:xfrm>
          <a:prstGeom prst="rect">
            <a:avLst/>
          </a:prstGeom>
        </p:spPr>
      </p:pic>
      <p:pic>
        <p:nvPicPr>
          <p:cNvPr id="20" name="Graphic 19" descr="Information with solid fill">
            <a:extLst>
              <a:ext uri="{FF2B5EF4-FFF2-40B4-BE49-F238E27FC236}">
                <a16:creationId xmlns:a16="http://schemas.microsoft.com/office/drawing/2014/main" id="{8F99B9DF-A639-0D25-8DAC-215D170C81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95151" y="3858779"/>
            <a:ext cx="433087" cy="433087"/>
          </a:xfrm>
          <a:prstGeom prst="rect">
            <a:avLst/>
          </a:prstGeom>
        </p:spPr>
      </p:pic>
      <p:sp>
        <p:nvSpPr>
          <p:cNvPr id="3" name="Text Box 6">
            <a:extLst>
              <a:ext uri="{FF2B5EF4-FFF2-40B4-BE49-F238E27FC236}">
                <a16:creationId xmlns:a16="http://schemas.microsoft.com/office/drawing/2014/main" id="{EF1FFAF0-9049-BC92-4A6C-116876C2C812}"/>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146686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7550-15E4-FDC7-1A54-D6B951F493A5}"/>
              </a:ext>
            </a:extLst>
          </p:cNvPr>
          <p:cNvSpPr>
            <a:spLocks noGrp="1"/>
          </p:cNvSpPr>
          <p:nvPr>
            <p:ph type="title"/>
          </p:nvPr>
        </p:nvSpPr>
        <p:spPr/>
        <p:txBody>
          <a:bodyPr>
            <a:normAutofit/>
          </a:bodyPr>
          <a:lstStyle/>
          <a:p>
            <a:r>
              <a:rPr lang="en-AU" sz="3600" dirty="0"/>
              <a:t>The different roles at play to support succession planning efforts</a:t>
            </a:r>
          </a:p>
        </p:txBody>
      </p:sp>
      <p:sp>
        <p:nvSpPr>
          <p:cNvPr id="3" name="Content Placeholder 2">
            <a:extLst>
              <a:ext uri="{FF2B5EF4-FFF2-40B4-BE49-F238E27FC236}">
                <a16:creationId xmlns:a16="http://schemas.microsoft.com/office/drawing/2014/main" id="{B3907A75-E961-D1B1-49F8-EB63631B6C61}"/>
              </a:ext>
            </a:extLst>
          </p:cNvPr>
          <p:cNvSpPr>
            <a:spLocks noGrp="1"/>
          </p:cNvSpPr>
          <p:nvPr>
            <p:ph sz="half" idx="1"/>
          </p:nvPr>
        </p:nvSpPr>
        <p:spPr>
          <a:xfrm>
            <a:off x="1776000" y="1733997"/>
            <a:ext cx="4586658" cy="558760"/>
          </a:xfrm>
        </p:spPr>
        <p:txBody>
          <a:bodyPr>
            <a:normAutofit fontScale="85000" lnSpcReduction="10000"/>
          </a:bodyPr>
          <a:lstStyle/>
          <a:p>
            <a:pPr marL="0" indent="0">
              <a:buNone/>
            </a:pPr>
            <a:r>
              <a:rPr lang="en-AU" sz="2400" i="1" dirty="0">
                <a:effectLst/>
                <a:ea typeface="Aptos" panose="020B0004020202020204" pitchFamily="34" charset="0"/>
              </a:rPr>
              <a:t>At a glance: it’s a top-down approach</a:t>
            </a:r>
            <a:endParaRPr lang="en-AU" i="1" dirty="0"/>
          </a:p>
        </p:txBody>
      </p:sp>
      <p:sp>
        <p:nvSpPr>
          <p:cNvPr id="12" name="Oval 11">
            <a:extLst>
              <a:ext uri="{FF2B5EF4-FFF2-40B4-BE49-F238E27FC236}">
                <a16:creationId xmlns:a16="http://schemas.microsoft.com/office/drawing/2014/main" id="{F13E4C0F-39C8-7FB8-AA3B-92AA6D7D3E89}"/>
              </a:ext>
            </a:extLst>
          </p:cNvPr>
          <p:cNvSpPr/>
          <p:nvPr/>
        </p:nvSpPr>
        <p:spPr>
          <a:xfrm>
            <a:off x="1418062" y="5085611"/>
            <a:ext cx="2297604" cy="1407262"/>
          </a:xfrm>
          <a:prstGeom prst="ellipse">
            <a:avLst/>
          </a:prstGeom>
          <a:ln/>
        </p:spPr>
        <p:style>
          <a:lnRef idx="3">
            <a:schemeClr val="lt1"/>
          </a:lnRef>
          <a:fillRef idx="1">
            <a:schemeClr val="accent3"/>
          </a:fillRef>
          <a:effectRef idx="1">
            <a:schemeClr val="accent3"/>
          </a:effectRef>
          <a:fontRef idx="minor">
            <a:schemeClr val="lt1"/>
          </a:fontRef>
        </p:style>
        <p:txBody>
          <a:bodyPr wrap="square" anchor="ctr">
            <a:noAutofit/>
          </a:bodyPr>
          <a:lstStyle/>
          <a:p>
            <a:pPr algn="ctr" defTabSz="914400">
              <a:defRPr/>
            </a:pPr>
            <a:r>
              <a:rPr lang="en-AU" sz="2000" dirty="0">
                <a:solidFill>
                  <a:schemeClr val="bg2"/>
                </a:solidFill>
                <a:ea typeface="Times New Roman" panose="02020603050405020304" pitchFamily="18" charset="0"/>
                <a:cs typeface="Times New Roman" panose="02020603050405020304" pitchFamily="18" charset="0"/>
              </a:rPr>
              <a:t>CEO &amp;</a:t>
            </a:r>
          </a:p>
          <a:p>
            <a:pPr algn="ctr" defTabSz="914400">
              <a:defRPr/>
            </a:pPr>
            <a:r>
              <a:rPr lang="en-AU" sz="2000" dirty="0">
                <a:solidFill>
                  <a:schemeClr val="bg2"/>
                </a:solidFill>
                <a:ea typeface="Times New Roman" panose="02020603050405020304" pitchFamily="18" charset="0"/>
                <a:cs typeface="Times New Roman" panose="02020603050405020304" pitchFamily="18" charset="0"/>
              </a:rPr>
              <a:t>Executive Team</a:t>
            </a:r>
            <a:endParaRPr lang="en-AU" sz="2000" kern="0" dirty="0">
              <a:solidFill>
                <a:schemeClr val="bg2"/>
              </a:solidFill>
              <a:ea typeface="Times New Roman" panose="02020603050405020304" pitchFamily="18" charset="0"/>
            </a:endParaRPr>
          </a:p>
        </p:txBody>
      </p:sp>
      <p:sp>
        <p:nvSpPr>
          <p:cNvPr id="13" name="Oval 12">
            <a:extLst>
              <a:ext uri="{FF2B5EF4-FFF2-40B4-BE49-F238E27FC236}">
                <a16:creationId xmlns:a16="http://schemas.microsoft.com/office/drawing/2014/main" id="{2696A29F-A495-05CE-6AAE-BACBD9D1018B}"/>
              </a:ext>
            </a:extLst>
          </p:cNvPr>
          <p:cNvSpPr/>
          <p:nvPr/>
        </p:nvSpPr>
        <p:spPr>
          <a:xfrm>
            <a:off x="1418062" y="2535692"/>
            <a:ext cx="2297604" cy="1407262"/>
          </a:xfrm>
          <a:prstGeom prst="ellipse">
            <a:avLst/>
          </a:prstGeom>
          <a:ln/>
        </p:spPr>
        <p:style>
          <a:lnRef idx="3">
            <a:schemeClr val="lt1"/>
          </a:lnRef>
          <a:fillRef idx="1">
            <a:schemeClr val="accent1"/>
          </a:fillRef>
          <a:effectRef idx="1">
            <a:schemeClr val="accent1"/>
          </a:effectRef>
          <a:fontRef idx="minor">
            <a:schemeClr val="lt1"/>
          </a:fontRef>
        </p:style>
        <p:txBody>
          <a:bodyPr wrap="square" anchor="ctr">
            <a:noAutofit/>
          </a:bodyPr>
          <a:lstStyle/>
          <a:p>
            <a:pPr algn="ctr" defTabSz="914400">
              <a:defRPr/>
            </a:pPr>
            <a:r>
              <a:rPr lang="en-AU" sz="2000" dirty="0">
                <a:solidFill>
                  <a:schemeClr val="bg2"/>
                </a:solidFill>
                <a:ea typeface="Times New Roman" panose="02020603050405020304" pitchFamily="18" charset="0"/>
                <a:cs typeface="Times New Roman" panose="02020603050405020304" pitchFamily="18" charset="0"/>
              </a:rPr>
              <a:t>Board </a:t>
            </a:r>
            <a:endParaRPr lang="en-AU" sz="2000" kern="0" dirty="0">
              <a:solidFill>
                <a:schemeClr val="bg2"/>
              </a:solidFill>
              <a:ea typeface="Times New Roman" panose="02020603050405020304" pitchFamily="18" charset="0"/>
            </a:endParaRPr>
          </a:p>
        </p:txBody>
      </p:sp>
      <p:sp>
        <p:nvSpPr>
          <p:cNvPr id="14" name="Content Placeholder 2">
            <a:extLst>
              <a:ext uri="{FF2B5EF4-FFF2-40B4-BE49-F238E27FC236}">
                <a16:creationId xmlns:a16="http://schemas.microsoft.com/office/drawing/2014/main" id="{B980473D-BCB3-69C6-CC3C-419BF225ABF1}"/>
              </a:ext>
            </a:extLst>
          </p:cNvPr>
          <p:cNvSpPr txBox="1">
            <a:spLocks/>
          </p:cNvSpPr>
          <p:nvPr/>
        </p:nvSpPr>
        <p:spPr>
          <a:xfrm>
            <a:off x="3927056" y="2400009"/>
            <a:ext cx="7671864" cy="2422920"/>
          </a:xfrm>
          <a:prstGeom prst="rect">
            <a:avLst/>
          </a:prstGeom>
        </p:spPr>
        <p:txBody>
          <a:bodyPr vert="horz" lIns="91440" tIns="45720" rIns="91440" bIns="45720" rtlCol="0">
            <a:normAutofit fontScale="62500" lnSpcReduction="20000"/>
          </a:bodyPr>
          <a:lst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dirty="0"/>
              <a:t>Establishes the approach that supports your </a:t>
            </a:r>
            <a:r>
              <a:rPr lang="en-AU" dirty="0" err="1"/>
              <a:t>SSO’s</a:t>
            </a:r>
            <a:r>
              <a:rPr lang="en-AU" dirty="0"/>
              <a:t> succession planning needs</a:t>
            </a:r>
          </a:p>
          <a:p>
            <a:r>
              <a:rPr lang="en-AU" dirty="0"/>
              <a:t>Documents these processes into a board-level policy (incl. Board, CEO, Executive)</a:t>
            </a:r>
          </a:p>
          <a:p>
            <a:r>
              <a:rPr lang="en-AU" dirty="0"/>
              <a:t>Creates a composition and skills matrix to identify gaps in skills/expertise</a:t>
            </a:r>
          </a:p>
          <a:p>
            <a:r>
              <a:rPr lang="en-AU" dirty="0"/>
              <a:t>Oversights the management and implementation of succession activities (incl. recruitment) </a:t>
            </a:r>
          </a:p>
          <a:p>
            <a:r>
              <a:rPr lang="en-AU" dirty="0"/>
              <a:t>Fosters a culture of continual succession engagement (not an on-the-shelf policy)</a:t>
            </a:r>
          </a:p>
          <a:p>
            <a:r>
              <a:rPr lang="en-AU" dirty="0"/>
              <a:t>Regularly schedules discusses about succession planning activities at board-level </a:t>
            </a:r>
          </a:p>
        </p:txBody>
      </p:sp>
      <p:sp>
        <p:nvSpPr>
          <p:cNvPr id="15" name="Content Placeholder 2">
            <a:extLst>
              <a:ext uri="{FF2B5EF4-FFF2-40B4-BE49-F238E27FC236}">
                <a16:creationId xmlns:a16="http://schemas.microsoft.com/office/drawing/2014/main" id="{5BD9D04D-A176-3B8B-9322-93FA51FC15D5}"/>
              </a:ext>
            </a:extLst>
          </p:cNvPr>
          <p:cNvSpPr txBox="1">
            <a:spLocks/>
          </p:cNvSpPr>
          <p:nvPr/>
        </p:nvSpPr>
        <p:spPr>
          <a:xfrm>
            <a:off x="3927056" y="5037433"/>
            <a:ext cx="6970457" cy="1820567"/>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2"/>
                </a:solidFill>
                <a:latin typeface="+mn-lt"/>
                <a:ea typeface="+mn-ea"/>
                <a:cs typeface="Varta" pitchFamily="2" charset="77"/>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2"/>
                </a:solidFill>
                <a:latin typeface="+mn-lt"/>
                <a:ea typeface="+mn-ea"/>
                <a:cs typeface="Varta" pitchFamily="2" charset="77"/>
              </a:defRPr>
            </a:lvl2pPr>
            <a:lvl3pPr marL="857250" indent="-171450" algn="l" defTabSz="685800" rtl="0" eaLnBrk="1" latinLnBrk="0" hangingPunct="1">
              <a:lnSpc>
                <a:spcPct val="120000"/>
              </a:lnSpc>
              <a:spcBef>
                <a:spcPts val="375"/>
              </a:spcBef>
              <a:buFont typeface="Arial" panose="020B0604020202020204" pitchFamily="34" charset="0"/>
              <a:buChar char="•"/>
              <a:defRPr sz="1600" kern="1200">
                <a:solidFill>
                  <a:schemeClr val="tx2"/>
                </a:solidFill>
                <a:latin typeface="+mn-lt"/>
                <a:ea typeface="+mn-ea"/>
                <a:cs typeface="Varta" pitchFamily="2" charset="77"/>
              </a:defRPr>
            </a:lvl3pPr>
            <a:lvl4pPr marL="12001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4pPr>
            <a:lvl5pPr marL="1543050" indent="-171450" algn="l" defTabSz="685800" rtl="0" eaLnBrk="1" latinLnBrk="0" hangingPunct="1">
              <a:lnSpc>
                <a:spcPct val="120000"/>
              </a:lnSpc>
              <a:spcBef>
                <a:spcPts val="375"/>
              </a:spcBef>
              <a:buFont typeface="Arial" panose="020B0604020202020204" pitchFamily="34" charset="0"/>
              <a:buChar char="•"/>
              <a:defRPr sz="1400" kern="1200">
                <a:solidFill>
                  <a:schemeClr val="tx2"/>
                </a:solidFill>
                <a:latin typeface="+mn-lt"/>
                <a:ea typeface="+mn-ea"/>
                <a:cs typeface="Varta"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400" dirty="0"/>
              <a:t>Implements delegated processes and activities of the policy</a:t>
            </a:r>
          </a:p>
          <a:p>
            <a:r>
              <a:rPr lang="en-AU" sz="1400" dirty="0"/>
              <a:t>Develops a pipeline of talent for key personnel roles (</a:t>
            </a:r>
            <a:r>
              <a:rPr lang="en-AU" sz="1400" dirty="0" err="1"/>
              <a:t>SSO</a:t>
            </a:r>
            <a:r>
              <a:rPr lang="en-AU" sz="1400" dirty="0"/>
              <a:t> dependent)</a:t>
            </a:r>
          </a:p>
          <a:p>
            <a:r>
              <a:rPr lang="en-AU" sz="1400" dirty="0"/>
              <a:t>Encourages a culture of open conversation about succession planning and development opportunities </a:t>
            </a:r>
          </a:p>
        </p:txBody>
      </p:sp>
      <p:sp>
        <p:nvSpPr>
          <p:cNvPr id="4" name="Text Box 6">
            <a:extLst>
              <a:ext uri="{FF2B5EF4-FFF2-40B4-BE49-F238E27FC236}">
                <a16:creationId xmlns:a16="http://schemas.microsoft.com/office/drawing/2014/main" id="{DE5952D4-49A3-51F7-95BD-9653DE3F4036}"/>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115201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97203-7B65-93F9-0F6C-1B134394DF5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DBC9BE3-F6F0-10BB-9C35-57D18253798C}"/>
              </a:ext>
            </a:extLst>
          </p:cNvPr>
          <p:cNvSpPr txBox="1">
            <a:spLocks/>
          </p:cNvSpPr>
          <p:nvPr/>
        </p:nvSpPr>
        <p:spPr>
          <a:xfrm>
            <a:off x="994980" y="1394847"/>
            <a:ext cx="7572215" cy="87574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4500" kern="1200">
                <a:solidFill>
                  <a:schemeClr val="tx2"/>
                </a:solidFill>
                <a:latin typeface="+mj-lt"/>
                <a:ea typeface="+mj-ea"/>
                <a:cs typeface="+mj-cs"/>
              </a:defRPr>
            </a:lvl1pPr>
          </a:lstStyle>
          <a:p>
            <a:r>
              <a:rPr lang="en-US" sz="4800" dirty="0"/>
              <a:t>Chat room break:</a:t>
            </a:r>
            <a:endParaRPr lang="en-AU" sz="4800" i="1" dirty="0">
              <a:solidFill>
                <a:schemeClr val="accent1"/>
              </a:solidFill>
            </a:endParaRPr>
          </a:p>
        </p:txBody>
      </p:sp>
      <p:sp>
        <p:nvSpPr>
          <p:cNvPr id="6" name="Title 1">
            <a:extLst>
              <a:ext uri="{FF2B5EF4-FFF2-40B4-BE49-F238E27FC236}">
                <a16:creationId xmlns:a16="http://schemas.microsoft.com/office/drawing/2014/main" id="{4A45F273-8810-D5B7-0F46-09BAADAE5313}"/>
              </a:ext>
            </a:extLst>
          </p:cNvPr>
          <p:cNvSpPr txBox="1">
            <a:spLocks/>
          </p:cNvSpPr>
          <p:nvPr/>
        </p:nvSpPr>
        <p:spPr>
          <a:xfrm>
            <a:off x="1034124" y="2888041"/>
            <a:ext cx="6540384" cy="3072378"/>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4500" kern="1200">
                <a:solidFill>
                  <a:schemeClr val="tx2"/>
                </a:solidFill>
                <a:latin typeface="+mj-lt"/>
                <a:ea typeface="+mj-ea"/>
                <a:cs typeface="+mj-cs"/>
              </a:defRPr>
            </a:lvl1pPr>
          </a:lstStyle>
          <a:p>
            <a:r>
              <a:rPr lang="en-AU" sz="3600" i="1" dirty="0">
                <a:latin typeface="Trebuchet MS" panose="020B0703020202090204" pitchFamily="34" charset="0"/>
              </a:rPr>
              <a:t>Pre-Question prompt:</a:t>
            </a:r>
          </a:p>
          <a:p>
            <a:endParaRPr lang="en-AU" sz="3600" dirty="0">
              <a:latin typeface="Trebuchet MS" panose="020B0703020202090204" pitchFamily="34" charset="0"/>
            </a:endParaRPr>
          </a:p>
          <a:p>
            <a:r>
              <a:rPr lang="en-AU" sz="3600" dirty="0">
                <a:latin typeface="Trebuchet MS" panose="020B0703020202090204" pitchFamily="34" charset="0"/>
              </a:rPr>
              <a:t>What are your current </a:t>
            </a:r>
            <a:r>
              <a:rPr lang="en-AU" sz="3600" i="1" dirty="0">
                <a:solidFill>
                  <a:schemeClr val="accent6"/>
                </a:solidFill>
                <a:latin typeface="Trebuchet MS" panose="020B0703020202090204" pitchFamily="34" charset="0"/>
              </a:rPr>
              <a:t>barriers and challenges</a:t>
            </a:r>
            <a:r>
              <a:rPr lang="en-AU" sz="3600" dirty="0">
                <a:latin typeface="Trebuchet MS" panose="020B0703020202090204" pitchFamily="34" charset="0"/>
              </a:rPr>
              <a:t> preventing good succession 	planning for your </a:t>
            </a:r>
            <a:r>
              <a:rPr lang="en-AU" sz="3600" dirty="0" err="1">
                <a:latin typeface="Trebuchet MS" panose="020B0703020202090204" pitchFamily="34" charset="0"/>
              </a:rPr>
              <a:t>SSO</a:t>
            </a:r>
            <a:r>
              <a:rPr lang="en-AU" sz="3600" dirty="0">
                <a:latin typeface="Trebuchet MS" panose="020B0703020202090204" pitchFamily="34" charset="0"/>
              </a:rPr>
              <a:t> Board?</a:t>
            </a:r>
          </a:p>
        </p:txBody>
      </p:sp>
      <p:pic>
        <p:nvPicPr>
          <p:cNvPr id="7" name="Graphic 5" descr="Thought outline">
            <a:extLst>
              <a:ext uri="{FF2B5EF4-FFF2-40B4-BE49-F238E27FC236}">
                <a16:creationId xmlns:a16="http://schemas.microsoft.com/office/drawing/2014/main" id="{02232EED-95F4-46A9-EB66-5112989040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86"/>
          <a:stretch/>
        </p:blipFill>
        <p:spPr>
          <a:xfrm>
            <a:off x="9467254" y="297663"/>
            <a:ext cx="2724746" cy="2808850"/>
          </a:xfrm>
          <a:prstGeom prst="rect">
            <a:avLst/>
          </a:prstGeom>
        </p:spPr>
      </p:pic>
      <p:sp>
        <p:nvSpPr>
          <p:cNvPr id="8" name="Rounded Rectangular Callout 5">
            <a:extLst>
              <a:ext uri="{FF2B5EF4-FFF2-40B4-BE49-F238E27FC236}">
                <a16:creationId xmlns:a16="http://schemas.microsoft.com/office/drawing/2014/main" id="{69D2723C-CAC9-A7BF-E8B6-AF24E3FBA0B1}"/>
              </a:ext>
            </a:extLst>
          </p:cNvPr>
          <p:cNvSpPr/>
          <p:nvPr/>
        </p:nvSpPr>
        <p:spPr>
          <a:xfrm>
            <a:off x="8567195" y="3867912"/>
            <a:ext cx="3508925" cy="2292452"/>
          </a:xfrm>
          <a:prstGeom prst="wedgeRoundRectCallout">
            <a:avLst>
              <a:gd name="adj1" fmla="val -31050"/>
              <a:gd name="adj2" fmla="val 59408"/>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dirty="0">
              <a:solidFill>
                <a:schemeClr val="bg2"/>
              </a:solidFill>
            </a:endParaRPr>
          </a:p>
          <a:p>
            <a:pPr algn="ctr"/>
            <a:r>
              <a:rPr lang="en-AU" i="1" dirty="0">
                <a:solidFill>
                  <a:schemeClr val="bg2"/>
                </a:solidFill>
              </a:rPr>
              <a:t>“Convincing long-serving directors to retire from the board can be difficult where there is no policy or constitutional reason for doing so” </a:t>
            </a:r>
          </a:p>
          <a:p>
            <a:pPr algn="ctr"/>
            <a:endParaRPr lang="en-AU" sz="1100" dirty="0">
              <a:solidFill>
                <a:schemeClr val="bg2"/>
              </a:solidFill>
            </a:endParaRPr>
          </a:p>
          <a:p>
            <a:pPr algn="ctr"/>
            <a:r>
              <a:rPr lang="en-AU" sz="1100" dirty="0">
                <a:solidFill>
                  <a:schemeClr val="bg2"/>
                </a:solidFill>
              </a:rPr>
              <a:t>J Beck and J Tunny (2014)</a:t>
            </a:r>
          </a:p>
        </p:txBody>
      </p:sp>
      <p:pic>
        <p:nvPicPr>
          <p:cNvPr id="9" name="Graphic 8" descr="Information with solid fill">
            <a:extLst>
              <a:ext uri="{FF2B5EF4-FFF2-40B4-BE49-F238E27FC236}">
                <a16:creationId xmlns:a16="http://schemas.microsoft.com/office/drawing/2014/main" id="{C4CB4B4F-C839-5B50-485F-4545D2885C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48218" y="5627910"/>
            <a:ext cx="433087" cy="433087"/>
          </a:xfrm>
          <a:prstGeom prst="rect">
            <a:avLst/>
          </a:prstGeom>
        </p:spPr>
      </p:pic>
      <p:sp>
        <p:nvSpPr>
          <p:cNvPr id="2" name="Text Box 6">
            <a:extLst>
              <a:ext uri="{FF2B5EF4-FFF2-40B4-BE49-F238E27FC236}">
                <a16:creationId xmlns:a16="http://schemas.microsoft.com/office/drawing/2014/main" id="{F0F71669-E3B8-0481-7FDE-606C065CAC94}"/>
              </a:ext>
            </a:extLst>
          </p:cNvPr>
          <p:cNvSpPr txBox="1">
            <a:spLocks noChangeArrowheads="1"/>
          </p:cNvSpPr>
          <p:nvPr/>
        </p:nvSpPr>
        <p:spPr bwMode="auto">
          <a:xfrm>
            <a:off x="7984469" y="6491525"/>
            <a:ext cx="3943350" cy="246221"/>
          </a:xfrm>
          <a:prstGeom prst="rect">
            <a:avLst/>
          </a:prstGeom>
          <a:noFill/>
          <a:ln w="9525">
            <a:noFill/>
            <a:miter lim="800000"/>
            <a:headEnd/>
            <a:tailEnd/>
          </a:ln>
          <a:effectLst/>
        </p:spPr>
        <p:txBody>
          <a:bodyPr lIns="91440" tIns="45720" rIns="91440" bIns="45720" anchor="t">
            <a:spAutoFit/>
          </a:bodyPr>
          <a:lstStyle/>
          <a:p>
            <a:pPr lvl="0" algn="r" defTabSz="914400">
              <a:spcBef>
                <a:spcPct val="50000"/>
              </a:spcBef>
              <a:defRPr/>
            </a:pPr>
            <a:r>
              <a:rPr kumimoji="0" lang="en-US" sz="1000" b="0" i="0" u="none" strike="noStrike" kern="1200" cap="none" spc="0" normalizeH="0" baseline="0" noProof="0" dirty="0">
                <a:ln>
                  <a:noFill/>
                </a:ln>
                <a:solidFill>
                  <a:schemeClr val="accent2"/>
                </a:solidFill>
                <a:effectLst/>
                <a:uLnTx/>
                <a:uFillTx/>
                <a:ea typeface="+mn-ea"/>
                <a:cs typeface="+mn-cs"/>
              </a:rPr>
              <a:t>© </a:t>
            </a:r>
            <a:r>
              <a:rPr lang="en-US" sz="1000" dirty="0">
                <a:solidFill>
                  <a:schemeClr val="accent2"/>
                </a:solidFill>
              </a:rPr>
              <a:t>Board Matters (2024)</a:t>
            </a:r>
            <a:endParaRPr kumimoji="0" lang="en-US" sz="1000" b="0" i="0" u="none" strike="noStrike" kern="1200" cap="none" spc="0" normalizeH="0" baseline="0" noProof="0" dirty="0">
              <a:ln>
                <a:noFill/>
              </a:ln>
              <a:solidFill>
                <a:schemeClr val="accent2"/>
              </a:solidFill>
              <a:effectLst/>
              <a:uLnTx/>
              <a:uFillTx/>
              <a:ea typeface="+mn-ea"/>
              <a:cs typeface="+mn-cs"/>
            </a:endParaRPr>
          </a:p>
        </p:txBody>
      </p:sp>
    </p:spTree>
    <p:extLst>
      <p:ext uri="{BB962C8B-B14F-4D97-AF65-F5344CB8AC3E}">
        <p14:creationId xmlns:p14="http://schemas.microsoft.com/office/powerpoint/2010/main" val="172371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2.3.2819"/>
  <p:tag name="SLIDO_PRESENTATION_ID" val="00000000-0000-0000-0000-000000000000"/>
  <p:tag name="SLIDO_EVENT_UUID" val="8be54412-596f-4774-ae3b-f444a162a2d6"/>
  <p:tag name="SLIDO_EVENT_SECTION_UUID" val="3af2b6ef-f1ce-4f47-ba87-6990101a3b22"/>
</p:tagLst>
</file>

<file path=ppt/theme/theme1.xml><?xml version="1.0" encoding="utf-8"?>
<a:theme xmlns:a="http://schemas.openxmlformats.org/drawingml/2006/main" name="BM Powerpoint Theme from 2020.10.12">
  <a:themeElements>
    <a:clrScheme name="BM Colour">
      <a:dk1>
        <a:sysClr val="windowText" lastClr="000000"/>
      </a:dk1>
      <a:lt1>
        <a:srgbClr val="E7E6E6"/>
      </a:lt1>
      <a:dk2>
        <a:srgbClr val="44546A"/>
      </a:dk2>
      <a:lt2>
        <a:srgbClr val="FFFFFF"/>
      </a:lt2>
      <a:accent1>
        <a:srgbClr val="3C6478"/>
      </a:accent1>
      <a:accent2>
        <a:srgbClr val="6E8C9B"/>
      </a:accent2>
      <a:accent3>
        <a:srgbClr val="9BB4C3"/>
      </a:accent3>
      <a:accent4>
        <a:srgbClr val="55A0A5"/>
      </a:accent4>
      <a:accent5>
        <a:srgbClr val="F5AA55"/>
      </a:accent5>
      <a:accent6>
        <a:srgbClr val="C8A5BE"/>
      </a:accent6>
      <a:hlink>
        <a:srgbClr val="55A0A5"/>
      </a:hlink>
      <a:folHlink>
        <a:srgbClr val="C8A5BE"/>
      </a:folHlink>
    </a:clrScheme>
    <a:fontScheme name="BM Branding 22 Oct 2020">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 Powerpoint Theme from 2020.10.12" id="{1556A122-3BD8-451C-8492-AF3490D346DA}" vid="{62BA9256-D916-446C-9A79-750B821BC303}"/>
    </a:ext>
  </a:extLst>
</a:theme>
</file>

<file path=ppt/theme/theme2.xml><?xml version="1.0" encoding="utf-8"?>
<a:theme xmlns:a="http://schemas.openxmlformats.org/drawingml/2006/main" name="Office Theme">
  <a:themeElements>
    <a:clrScheme name="BM Colour">
      <a:dk1>
        <a:sysClr val="windowText" lastClr="000000"/>
      </a:dk1>
      <a:lt1>
        <a:sysClr val="window" lastClr="FFFFFF"/>
      </a:lt1>
      <a:dk2>
        <a:srgbClr val="44546A"/>
      </a:dk2>
      <a:lt2>
        <a:srgbClr val="E7E6E6"/>
      </a:lt2>
      <a:accent1>
        <a:srgbClr val="375064"/>
      </a:accent1>
      <a:accent2>
        <a:srgbClr val="3C6478"/>
      </a:accent2>
      <a:accent3>
        <a:srgbClr val="6E8C9B"/>
      </a:accent3>
      <a:accent4>
        <a:srgbClr val="9BB4C3"/>
      </a:accent4>
      <a:accent5>
        <a:srgbClr val="55A0A5"/>
      </a:accent5>
      <a:accent6>
        <a:srgbClr val="F5AA55"/>
      </a:accent6>
      <a:hlink>
        <a:srgbClr val="55A0A5"/>
      </a:hlink>
      <a:folHlink>
        <a:srgbClr val="C8A5BE"/>
      </a:folHlink>
    </a:clrScheme>
    <a:fontScheme name="BM Branding 22 Oct 2020">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D29560_BoardMatters_Template" id="{B1A8E26C-DE40-D946-953D-64AA9DAE7E14}" vid="{BD852D6D-BE1B-DD49-8F12-048ECCC49A5D}"/>
    </a:ext>
  </a:extLst>
</a:theme>
</file>

<file path=ppt/theme/theme3.xml><?xml version="1.0" encoding="utf-8"?>
<a:theme xmlns:a="http://schemas.openxmlformats.org/drawingml/2006/main" name="Powerpoint template with NSW gov logo">
  <a:themeElements>
    <a:clrScheme name="DPC">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4.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Of_Sport_Powerpoint_Jan2022" id="{289A73B0-E3F1-8448-B8D0-502EF585B45E}" vid="{BEE54EBE-FDFD-B14A-8EBF-09E0BB7F864B}"/>
    </a:ext>
  </a:extLst>
</a:theme>
</file>

<file path=ppt/theme/theme5.xml><?xml version="1.0" encoding="utf-8"?>
<a:theme xmlns:a="http://schemas.openxmlformats.org/drawingml/2006/main" name="Office Theme">
  <a:themeElements>
    <a:clrScheme name="BM Colour">
      <a:dk1>
        <a:sysClr val="windowText" lastClr="000000"/>
      </a:dk1>
      <a:lt1>
        <a:srgbClr val="E7E6E6"/>
      </a:lt1>
      <a:dk2>
        <a:srgbClr val="44546A"/>
      </a:dk2>
      <a:lt2>
        <a:srgbClr val="FFFFFF"/>
      </a:lt2>
      <a:accent1>
        <a:srgbClr val="3C6478"/>
      </a:accent1>
      <a:accent2>
        <a:srgbClr val="6E8C9B"/>
      </a:accent2>
      <a:accent3>
        <a:srgbClr val="9BB4C3"/>
      </a:accent3>
      <a:accent4>
        <a:srgbClr val="55A0A5"/>
      </a:accent4>
      <a:accent5>
        <a:srgbClr val="F5AA55"/>
      </a:accent5>
      <a:accent6>
        <a:srgbClr val="C8A5BE"/>
      </a:accent6>
      <a:hlink>
        <a:srgbClr val="55A0A5"/>
      </a:hlink>
      <a:folHlink>
        <a:srgbClr val="C8A5BE"/>
      </a:folHlink>
    </a:clrScheme>
    <a:fontScheme name="BM Branding 22 Oct 2020">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BM Colour">
      <a:dk1>
        <a:sysClr val="windowText" lastClr="000000"/>
      </a:dk1>
      <a:lt1>
        <a:srgbClr val="E7E6E6"/>
      </a:lt1>
      <a:dk2>
        <a:srgbClr val="44546A"/>
      </a:dk2>
      <a:lt2>
        <a:srgbClr val="FFFFFF"/>
      </a:lt2>
      <a:accent1>
        <a:srgbClr val="3C6478"/>
      </a:accent1>
      <a:accent2>
        <a:srgbClr val="6E8C9B"/>
      </a:accent2>
      <a:accent3>
        <a:srgbClr val="9BB4C3"/>
      </a:accent3>
      <a:accent4>
        <a:srgbClr val="55A0A5"/>
      </a:accent4>
      <a:accent5>
        <a:srgbClr val="F5AA55"/>
      </a:accent5>
      <a:accent6>
        <a:srgbClr val="C8A5BE"/>
      </a:accent6>
      <a:hlink>
        <a:srgbClr val="55A0A5"/>
      </a:hlink>
      <a:folHlink>
        <a:srgbClr val="C8A5B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802FD1849DC646A491F9BFA3A19907" ma:contentTypeVersion="20" ma:contentTypeDescription="Create a new document." ma:contentTypeScope="" ma:versionID="8967c2099d083607474ccc72587c666a">
  <xsd:schema xmlns:xsd="http://www.w3.org/2001/XMLSchema" xmlns:xs="http://www.w3.org/2001/XMLSchema" xmlns:p="http://schemas.microsoft.com/office/2006/metadata/properties" xmlns:ns2="367469db-a8af-4dca-9b7f-cbe95e673887" xmlns:ns3="fe77d663-4db7-443e-99e1-63f6b814016f" targetNamespace="http://schemas.microsoft.com/office/2006/metadata/properties" ma:root="true" ma:fieldsID="51d7e0ee9d457ef0d4147ed396f7be7c" ns2:_="" ns3:_="">
    <xsd:import namespace="367469db-a8af-4dca-9b7f-cbe95e673887"/>
    <xsd:import namespace="fe77d663-4db7-443e-99e1-63f6b814016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7469db-a8af-4dca-9b7f-cbe95e6738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5ddf35-bef2-4408-8ec0-64c3a2481aef}" ma:internalName="TaxCatchAll" ma:showField="CatchAllData" ma:web="367469db-a8af-4dca-9b7f-cbe95e67388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77d663-4db7-443e-99e1-63f6b814016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1b01d9-4cb9-47f8-bac4-1896af369f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67469db-a8af-4dca-9b7f-cbe95e673887">
      <UserInfo>
        <DisplayName>Rebecca Mitchell</DisplayName>
        <AccountId>19</AccountId>
        <AccountType/>
      </UserInfo>
      <UserInfo>
        <DisplayName>Jenny Robertson</DisplayName>
        <AccountId>14</AccountId>
        <AccountType/>
      </UserInfo>
    </SharedWithUsers>
    <lcf76f155ced4ddcb4097134ff3c332f xmlns="fe77d663-4db7-443e-99e1-63f6b814016f">
      <Terms xmlns="http://schemas.microsoft.com/office/infopath/2007/PartnerControls"/>
    </lcf76f155ced4ddcb4097134ff3c332f>
    <TaxCatchAll xmlns="367469db-a8af-4dca-9b7f-cbe95e673887" xsi:nil="true"/>
  </documentManagement>
</p:properties>
</file>

<file path=customXml/itemProps1.xml><?xml version="1.0" encoding="utf-8"?>
<ds:datastoreItem xmlns:ds="http://schemas.openxmlformats.org/officeDocument/2006/customXml" ds:itemID="{CDB47482-7943-46E2-8E50-6E3ADB6DD39E}">
  <ds:schemaRefs>
    <ds:schemaRef ds:uri="http://schemas.microsoft.com/sharepoint/v3/contenttype/forms"/>
  </ds:schemaRefs>
</ds:datastoreItem>
</file>

<file path=customXml/itemProps2.xml><?xml version="1.0" encoding="utf-8"?>
<ds:datastoreItem xmlns:ds="http://schemas.openxmlformats.org/officeDocument/2006/customXml" ds:itemID="{A40F306B-DD50-4DE3-98AC-D0B3F94970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7469db-a8af-4dca-9b7f-cbe95e673887"/>
    <ds:schemaRef ds:uri="fe77d663-4db7-443e-99e1-63f6b81401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7C390F-AB35-461E-AD44-B3814000A528}">
  <ds:schemaRefs>
    <ds:schemaRef ds:uri="http://schemas.microsoft.com/office/2006/metadata/properties"/>
    <ds:schemaRef ds:uri="http://schemas.openxmlformats.org/package/2006/metadata/core-properties"/>
    <ds:schemaRef ds:uri="http://purl.org/dc/elements/1.1/"/>
    <ds:schemaRef ds:uri="http://purl.org/dc/dcmitype/"/>
    <ds:schemaRef ds:uri="fe77d663-4db7-443e-99e1-63f6b814016f"/>
    <ds:schemaRef ds:uri="http://schemas.microsoft.com/office/infopath/2007/PartnerControls"/>
    <ds:schemaRef ds:uri="367469db-a8af-4dca-9b7f-cbe95e673887"/>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8378</TotalTime>
  <Words>3743</Words>
  <Application>Microsoft Office PowerPoint</Application>
  <PresentationFormat>Widescreen</PresentationFormat>
  <Paragraphs>394</Paragraphs>
  <Slides>25</Slides>
  <Notes>19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25</vt:i4>
      </vt:variant>
    </vt:vector>
  </HeadingPairs>
  <TitlesOfParts>
    <vt:vector size="42" baseType="lpstr">
      <vt:lpstr>Aptos</vt:lpstr>
      <vt:lpstr>Arial</vt:lpstr>
      <vt:lpstr>Calibri</vt:lpstr>
      <vt:lpstr>Georgia</vt:lpstr>
      <vt:lpstr>Impact</vt:lpstr>
      <vt:lpstr>Open Sans</vt:lpstr>
      <vt:lpstr>Open Sans Light</vt:lpstr>
      <vt:lpstr>Public Sans</vt:lpstr>
      <vt:lpstr>Public Sans Light</vt:lpstr>
      <vt:lpstr>Public Sans SemiBold</vt:lpstr>
      <vt:lpstr>Symbol</vt:lpstr>
      <vt:lpstr>Times New Roman</vt:lpstr>
      <vt:lpstr>Trebuchet MS</vt:lpstr>
      <vt:lpstr>BM Powerpoint Theme from 2020.10.12</vt:lpstr>
      <vt:lpstr>Office Theme</vt:lpstr>
      <vt:lpstr>Powerpoint template with NSW gov logo</vt:lpstr>
      <vt:lpstr>NSWG Corporate</vt:lpstr>
      <vt:lpstr>Organisation Support Program (OSP)  Succession Planning  for SSO Boards</vt:lpstr>
      <vt:lpstr>PowerPoint Presentation</vt:lpstr>
      <vt:lpstr>PowerPoint Presentation</vt:lpstr>
      <vt:lpstr>PowerPoint Presentation</vt:lpstr>
      <vt:lpstr>PowerPoint Presentation</vt:lpstr>
      <vt:lpstr>Succession planning?</vt:lpstr>
      <vt:lpstr>The (typical) different areas of governance leadership succession planning</vt:lpstr>
      <vt:lpstr>The different roles at play to support succession planning efforts</vt:lpstr>
      <vt:lpstr>PowerPoint Presentation</vt:lpstr>
      <vt:lpstr>PowerPoint Presentation</vt:lpstr>
      <vt:lpstr>Forward-looking boards and their succession planning</vt:lpstr>
      <vt:lpstr>What does good succession planning look like for SSO Boards </vt:lpstr>
      <vt:lpstr>Key Capability: What is ‘best practice’?</vt:lpstr>
      <vt:lpstr>Key Capability: An ideal setting</vt:lpstr>
      <vt:lpstr>What areas of good governance performance helps support effective succession planning?</vt:lpstr>
      <vt:lpstr>But how do you practice good succession planning?</vt:lpstr>
      <vt:lpstr>What practical steps can SSO’s adopt to enhance succession planning practices? </vt:lpstr>
      <vt:lpstr>Example: A simple board skills matrix</vt:lpstr>
      <vt:lpstr>Your succession planning checklist  </vt:lpstr>
      <vt:lpstr>Your succession planning checklist  </vt:lpstr>
      <vt:lpstr>Your succession planning checklist </vt:lpstr>
      <vt:lpstr>PowerPoint Presentation</vt:lpstr>
      <vt:lpstr>PowerPoint Presentation</vt:lpstr>
      <vt:lpstr>PowerPoint Presentation</vt:lpstr>
      <vt:lpstr>Please refer questions to:  Russel Grimson Manager, Sector Capability &amp; Performance russel.grimson@sport.nsw.gov.au or sectorcapability@sport.nsw.gov.au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June Lee</dc:creator>
  <cp:lastModifiedBy>Camren Cutuli</cp:lastModifiedBy>
  <cp:revision>18</cp:revision>
  <cp:lastPrinted>2022-07-31T23:56:58Z</cp:lastPrinted>
  <dcterms:created xsi:type="dcterms:W3CDTF">2019-01-08T01:57:58Z</dcterms:created>
  <dcterms:modified xsi:type="dcterms:W3CDTF">2024-11-26T05:49:57Z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0x010100EB802FD1849DC646A491F9BFA3A19907</vt:lpwstr>
  </property>
  <property fmtid="{D5CDD505-2E9C-101B-9397-08002B2CF9AE}" pid="3" name="Order">
    <vt:r8>30409000</vt:r8>
  </property>
  <property fmtid="{D5CDD505-2E9C-101B-9397-08002B2CF9AE}" pid="4" name="SlidoAppVersion">
    <vt:lpwstr>1.2.3.2819</vt:lpwstr>
  </property>
  <property fmtid="{D5CDD505-2E9C-101B-9397-08002B2CF9AE}" pid="5" name="MediaServiceImageTags">
    <vt:lpwstr/>
  </property>
</Properties>
</file>